
<file path=[Content_Types].xml><?xml version="1.0" encoding="utf-8"?>
<Types xmlns="http://schemas.openxmlformats.org/package/2006/content-types">
  <Default Extension="emf" ContentType="image/x-emf"/>
  <Default Extension="jpeg" ContentType="image/jpeg"/>
  <Default Extension="jpg" ContentType="image/jpeg"/>
  <Default Extension="mov" ContentType="video/quicktime"/>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68" r:id="rId1"/>
  </p:sldMasterIdLst>
  <p:notesMasterIdLst>
    <p:notesMasterId r:id="rId33"/>
  </p:notesMasterIdLst>
  <p:sldIdLst>
    <p:sldId id="256" r:id="rId2"/>
    <p:sldId id="271" r:id="rId3"/>
    <p:sldId id="280" r:id="rId4"/>
    <p:sldId id="264" r:id="rId5"/>
    <p:sldId id="265" r:id="rId6"/>
    <p:sldId id="259" r:id="rId7"/>
    <p:sldId id="263" r:id="rId8"/>
    <p:sldId id="276" r:id="rId9"/>
    <p:sldId id="269" r:id="rId10"/>
    <p:sldId id="284" r:id="rId11"/>
    <p:sldId id="287" r:id="rId12"/>
    <p:sldId id="285" r:id="rId13"/>
    <p:sldId id="260" r:id="rId14"/>
    <p:sldId id="282" r:id="rId15"/>
    <p:sldId id="283" r:id="rId16"/>
    <p:sldId id="270" r:id="rId17"/>
    <p:sldId id="288" r:id="rId18"/>
    <p:sldId id="290" r:id="rId19"/>
    <p:sldId id="261" r:id="rId20"/>
    <p:sldId id="262" r:id="rId21"/>
    <p:sldId id="291" r:id="rId22"/>
    <p:sldId id="289" r:id="rId23"/>
    <p:sldId id="267" r:id="rId24"/>
    <p:sldId id="279" r:id="rId25"/>
    <p:sldId id="278" r:id="rId26"/>
    <p:sldId id="281" r:id="rId27"/>
    <p:sldId id="273" r:id="rId28"/>
    <p:sldId id="268" r:id="rId29"/>
    <p:sldId id="274" r:id="rId30"/>
    <p:sldId id="275" r:id="rId31"/>
    <p:sldId id="272" r:id="rId3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5D26B55-75CC-B04F-AC02-99050F3F2D5F}">
          <p14:sldIdLst>
            <p14:sldId id="256"/>
            <p14:sldId id="271"/>
          </p14:sldIdLst>
        </p14:section>
        <p14:section name="Introduction" id="{254CA204-BAB0-D245-B768-D0E4F27ECCDC}">
          <p14:sldIdLst>
            <p14:sldId id="280"/>
            <p14:sldId id="264"/>
            <p14:sldId id="265"/>
          </p14:sldIdLst>
        </p14:section>
        <p14:section name="Research hypothesis and objectives" id="{CEA8FE3E-D72B-E34D-A426-28BA5442F938}">
          <p14:sldIdLst>
            <p14:sldId id="259"/>
            <p14:sldId id="263"/>
          </p14:sldIdLst>
        </p14:section>
        <p14:section name="Related work" id="{E0990D01-4759-B840-8E35-DF894841F0F6}">
          <p14:sldIdLst>
            <p14:sldId id="276"/>
          </p14:sldIdLst>
        </p14:section>
        <p14:section name="Methods" id="{AA2C34AC-663D-AC4C-9A4A-347D110679D6}">
          <p14:sldIdLst>
            <p14:sldId id="269"/>
            <p14:sldId id="284"/>
            <p14:sldId id="287"/>
            <p14:sldId id="285"/>
            <p14:sldId id="260"/>
            <p14:sldId id="282"/>
            <p14:sldId id="283"/>
            <p14:sldId id="270"/>
            <p14:sldId id="288"/>
            <p14:sldId id="290"/>
          </p14:sldIdLst>
        </p14:section>
        <p14:section name="Research plan" id="{FBE5EF9D-5B00-FF42-ACA3-0C3011830101}">
          <p14:sldIdLst>
            <p14:sldId id="261"/>
          </p14:sldIdLst>
        </p14:section>
        <p14:section name="Preliminary results" id="{CEEEDF50-B2D5-F54F-8AEF-4009D792E9C1}">
          <p14:sldIdLst>
            <p14:sldId id="262"/>
            <p14:sldId id="291"/>
            <p14:sldId id="289"/>
            <p14:sldId id="267"/>
            <p14:sldId id="279"/>
            <p14:sldId id="278"/>
            <p14:sldId id="281"/>
          </p14:sldIdLst>
        </p14:section>
        <p14:section name="Summary" id="{72F4C800-9FFD-0648-B4FD-5C1F66207A43}">
          <p14:sldIdLst>
            <p14:sldId id="273"/>
          </p14:sldIdLst>
        </p14:section>
        <p14:section name="References" id="{4183AE70-9C35-6649-A9BC-B719249743A7}">
          <p14:sldIdLst>
            <p14:sldId id="268"/>
          </p14:sldIdLst>
        </p14:section>
        <p14:section name="possible questions" id="{4ED6614A-02B2-B04F-A4ED-90F28599E145}">
          <p14:sldIdLst>
            <p14:sldId id="274"/>
            <p14:sldId id="275"/>
            <p14:sldId id="27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94C00"/>
    <a:srgbClr val="FF8B00"/>
    <a:srgbClr val="BA3D0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734"/>
    <p:restoredTop sz="79313"/>
  </p:normalViewPr>
  <p:slideViewPr>
    <p:cSldViewPr snapToGrid="0" snapToObjects="1">
      <p:cViewPr>
        <p:scale>
          <a:sx n="90" d="100"/>
          <a:sy n="90" d="100"/>
        </p:scale>
        <p:origin x="1024" y="152"/>
      </p:cViewPr>
      <p:guideLst/>
    </p:cSldViewPr>
  </p:slideViewPr>
  <p:notesTextViewPr>
    <p:cViewPr>
      <p:scale>
        <a:sx n="95" d="100"/>
        <a:sy n="95"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361C6BC-5293-D843-9F45-06055732FB86}" type="datetimeFigureOut">
              <a:rPr lang="en-US" smtClean="0"/>
              <a:t>8/1/19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C19DB6A-656C-944F-A024-0E1A7C45D2CF}" type="slidenum">
              <a:rPr lang="en-US" smtClean="0"/>
              <a:t>‹#›</a:t>
            </a:fld>
            <a:endParaRPr lang="en-US"/>
          </a:p>
        </p:txBody>
      </p:sp>
    </p:spTree>
    <p:extLst>
      <p:ext uri="{BB962C8B-B14F-4D97-AF65-F5344CB8AC3E}">
        <p14:creationId xmlns:p14="http://schemas.microsoft.com/office/powerpoint/2010/main" val="14689454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www-sciencedirect-com.ezlibrary.technion.ac.il/science/article/pii/S1352231015000254" TargetMode="External"/><Relationship Id="rId2" Type="http://schemas.openxmlformats.org/officeDocument/2006/relationships/slide" Target="../slides/slide5.xml"/><Relationship Id="rId1" Type="http://schemas.openxmlformats.org/officeDocument/2006/relationships/notesMaster" Target="../notesMasters/notesMaster1.xml"/><Relationship Id="rId4" Type="http://schemas.openxmlformats.org/officeDocument/2006/relationships/hyperlink" Target="https://www-sciencedirect-com.ezlibrary.technion.ac.il/science/article/pii/S1352231008005748#tbl6"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r" defTabSz="914400" rtl="1" eaLnBrk="1" latinLnBrk="0" hangingPunct="1"/>
            <a:r>
              <a:rPr lang="he-IL" dirty="0"/>
              <a:t>להציג את עצמי ואת הרקע שלי</a:t>
            </a:r>
            <a:endParaRPr lang="en-US" dirty="0"/>
          </a:p>
        </p:txBody>
      </p:sp>
      <p:sp>
        <p:nvSpPr>
          <p:cNvPr id="4" name="Slide Number Placeholder 3"/>
          <p:cNvSpPr>
            <a:spLocks noGrp="1"/>
          </p:cNvSpPr>
          <p:nvPr>
            <p:ph type="sldNum" sz="quarter" idx="5"/>
          </p:nvPr>
        </p:nvSpPr>
        <p:spPr/>
        <p:txBody>
          <a:bodyPr/>
          <a:lstStyle/>
          <a:p>
            <a:fld id="{4C19DB6A-656C-944F-A024-0E1A7C45D2CF}" type="slidenum">
              <a:rPr lang="en-US" smtClean="0"/>
              <a:t>1</a:t>
            </a:fld>
            <a:endParaRPr lang="en-US"/>
          </a:p>
        </p:txBody>
      </p:sp>
    </p:spTree>
    <p:extLst>
      <p:ext uri="{BB962C8B-B14F-4D97-AF65-F5344CB8AC3E}">
        <p14:creationId xmlns:p14="http://schemas.microsoft.com/office/powerpoint/2010/main" val="21235742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r" defTabSz="914400" rtl="1" eaLnBrk="1" latinLnBrk="0" hangingPunct="1"/>
            <a:r>
              <a:rPr lang="he-IL" dirty="0"/>
              <a:t>היציבות האטמוספירית נקבעת לפי פרופיל הטמפרטורה האנכי ומשתנה במהלך היום. </a:t>
            </a:r>
          </a:p>
          <a:p>
            <a:pPr marL="0" algn="r" defTabSz="914400" rtl="1" eaLnBrk="1" latinLnBrk="0" hangingPunct="1"/>
            <a:r>
              <a:rPr lang="he-IL" dirty="0"/>
              <a:t>השינויים ביציבות משפיעים על ריכוזי המזהם </a:t>
            </a:r>
          </a:p>
          <a:p>
            <a:pPr marL="0" algn="r" defTabSz="914400" rtl="1" eaLnBrk="1" latinLnBrk="0" hangingPunct="1"/>
            <a:endParaRPr lang="he-IL" dirty="0"/>
          </a:p>
          <a:p>
            <a:pPr marL="0" algn="r" defTabSz="914400" rtl="1" eaLnBrk="1" latinLnBrk="0" hangingPunct="1"/>
            <a:r>
              <a:rPr lang="en-US" dirty="0"/>
              <a:t>Ahrens</a:t>
            </a:r>
          </a:p>
        </p:txBody>
      </p:sp>
      <p:sp>
        <p:nvSpPr>
          <p:cNvPr id="4" name="Slide Number Placeholder 3"/>
          <p:cNvSpPr>
            <a:spLocks noGrp="1"/>
          </p:cNvSpPr>
          <p:nvPr>
            <p:ph type="sldNum" sz="quarter" idx="5"/>
          </p:nvPr>
        </p:nvSpPr>
        <p:spPr/>
        <p:txBody>
          <a:bodyPr/>
          <a:lstStyle/>
          <a:p>
            <a:fld id="{4C19DB6A-656C-944F-A024-0E1A7C45D2CF}" type="slidenum">
              <a:rPr lang="en-US" smtClean="0"/>
              <a:t>12</a:t>
            </a:fld>
            <a:endParaRPr lang="en-US"/>
          </a:p>
        </p:txBody>
      </p:sp>
    </p:spTree>
    <p:extLst>
      <p:ext uri="{BB962C8B-B14F-4D97-AF65-F5344CB8AC3E}">
        <p14:creationId xmlns:p14="http://schemas.microsoft.com/office/powerpoint/2010/main" val="6616627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Unlike single objective optimization, which employs a single criterion for identifying the best solution among a set of alternatives, multi-objective optimization employs two or more criteria, i.e., two or more objectives. As multiple objectives can conflict with one another such that improving one objective leads to the deterioration of another - there is no single optimal solution to multi-objective problems. Tradeoffs are captured by solutions which are superior in some objectives but inferior in others. Such pairs of solutions which are both superior and inferior with respect to certain objectives are called non-dominated. The set of all nondominated solutions in a given generation is referred to as the Pareto front [64].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notion of optimality used today is adopted from the work of Francis Ysidro Edgeworth and Vilfredo Pareto (</a:t>
            </a:r>
            <a:r>
              <a:rPr lang="en-US" sz="1200" kern="1200" dirty="0" err="1">
                <a:solidFill>
                  <a:schemeClr val="tx1"/>
                </a:solidFill>
                <a:effectLst/>
                <a:latin typeface="+mn-lt"/>
                <a:ea typeface="+mn-ea"/>
                <a:cs typeface="+mn-cs"/>
              </a:rPr>
              <a:t>Coello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Coello</a:t>
            </a:r>
            <a:r>
              <a:rPr lang="en-US" sz="1200" kern="1200" dirty="0">
                <a:solidFill>
                  <a:schemeClr val="tx1"/>
                </a:solidFill>
                <a:effectLst/>
                <a:latin typeface="+mn-lt"/>
                <a:ea typeface="+mn-ea"/>
                <a:cs typeface="+mn-cs"/>
              </a:rPr>
              <a:t> et al., 2007), and is commonly referred to as Pareto optimality.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Named after economist Vilfredo Pareto. Pareto noticed that many economic solutions helped some people while hurting others. He was interested in finding solutions that helped some people without hurting anyone else. Solutions like this are now called “Pareto improvements.”</a:t>
            </a:r>
            <a:endParaRPr lang="he-IL" dirty="0"/>
          </a:p>
          <a:p>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4C19DB6A-656C-944F-A024-0E1A7C45D2CF}" type="slidenum">
              <a:rPr lang="en-US" smtClean="0"/>
              <a:t>13</a:t>
            </a:fld>
            <a:endParaRPr lang="en-US"/>
          </a:p>
        </p:txBody>
      </p:sp>
    </p:spTree>
    <p:extLst>
      <p:ext uri="{BB962C8B-B14F-4D97-AF65-F5344CB8AC3E}">
        <p14:creationId xmlns:p14="http://schemas.microsoft.com/office/powerpoint/2010/main" val="20108660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sz="1200" kern="1200" dirty="0">
                <a:solidFill>
                  <a:schemeClr val="tx1"/>
                </a:solidFill>
                <a:effectLst/>
                <a:latin typeface="+mn-lt"/>
                <a:ea typeface="+mn-ea"/>
                <a:cs typeface="+mn-cs"/>
              </a:rPr>
              <a:t>אלגוריתמים אבולוציוניים הם מחלקה של אלגוריתמים של חיפוש שמושפעים מתהליך האבולוציה הטבעי. ברעיון הכללי - </a:t>
            </a:r>
          </a:p>
          <a:p>
            <a:pPr algn="r" rtl="1"/>
            <a:r>
              <a:rPr lang="he-IL" sz="1200" kern="1200" dirty="0">
                <a:solidFill>
                  <a:schemeClr val="tx1"/>
                </a:solidFill>
                <a:effectLst/>
                <a:latin typeface="+mn-lt"/>
                <a:ea typeface="+mn-ea"/>
                <a:cs typeface="+mn-cs"/>
              </a:rPr>
              <a:t>לאחרונה האלגוריתמים האלו זוכים להתעניינות מחודשת בתחומים של... </a:t>
            </a:r>
          </a:p>
          <a:p>
            <a:pPr algn="r" rtl="1"/>
            <a:endParaRPr lang="he-IL" sz="1200" kern="1200" dirty="0">
              <a:solidFill>
                <a:schemeClr val="tx1"/>
              </a:solidFill>
              <a:effectLst/>
              <a:latin typeface="+mn-lt"/>
              <a:ea typeface="+mn-ea"/>
              <a:cs typeface="+mn-cs"/>
            </a:endParaRPr>
          </a:p>
          <a:p>
            <a:pPr algn="r" rtl="1"/>
            <a:r>
              <a:rPr lang="he-IL" sz="1200" kern="1200" dirty="0">
                <a:solidFill>
                  <a:schemeClr val="tx1"/>
                </a:solidFill>
                <a:effectLst/>
                <a:latin typeface="+mn-lt"/>
                <a:ea typeface="+mn-ea"/>
                <a:cs typeface="+mn-cs"/>
              </a:rPr>
              <a:t>אלגוריתם גנטי הוא אלגוריתם מסוים, הוא סוג אחד מבין כל סוגי המשפחה של </a:t>
            </a:r>
            <a:r>
              <a:rPr lang="en-US" sz="1200" kern="1200" dirty="0">
                <a:solidFill>
                  <a:schemeClr val="tx1"/>
                </a:solidFill>
                <a:effectLst/>
                <a:latin typeface="+mn-lt"/>
                <a:ea typeface="+mn-ea"/>
                <a:cs typeface="+mn-cs"/>
              </a:rPr>
              <a:t>EA</a:t>
            </a:r>
            <a:r>
              <a:rPr lang="he-IL" sz="1200" kern="1200" dirty="0">
                <a:solidFill>
                  <a:schemeClr val="tx1"/>
                </a:solidFill>
                <a:effectLst/>
                <a:latin typeface="+mn-lt"/>
                <a:ea typeface="+mn-ea"/>
                <a:cs typeface="+mn-cs"/>
              </a:rPr>
              <a:t>. </a:t>
            </a:r>
          </a:p>
          <a:p>
            <a:endParaRPr lang="he-IL"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Evolutionary Algorithms (EA) are classified as Meta (i.e., problem-independent)-heuristic optimization algorithms. Inspired by the biological theory [45], if given a population of individuals (i.e., a set of candidate solutions), the environmental pressure causes natural selection and so according to a fitness measure (i.e., an objective function), the better candidates have a higher chance to survive and reproduce (i.e., to stay in the set of candidate solutions and generate new solutions by variation operators such as crossover and mutation). Crossover of two or more selected parents (i.e., selected solutions) may result in one offspring or more (i.e., new solutions) that based on their fitness will compete with the old candidates for a place in the next generation [42]. </a:t>
            </a:r>
          </a:p>
          <a:p>
            <a:r>
              <a:rPr lang="en-US" sz="1200" kern="1200" dirty="0">
                <a:solidFill>
                  <a:schemeClr val="tx1"/>
                </a:solidFill>
                <a:effectLst/>
                <a:latin typeface="+mn-lt"/>
                <a:ea typeface="+mn-ea"/>
                <a:cs typeface="+mn-cs"/>
              </a:rPr>
              <a:t>The ability of EA to maintain a diverse set of solutions, by creating new solutions from a non-uniform distribution, not only provides means of escaping from one local optimum [23] and handling poor initial estimates; it provides means of coping with large and discontinuous search spaces. As a consequence, EA were shown to provide near-optimal results in many studies (e.g.,  [30], [46]–[48]). EA were applied to many STE problems; Haupt et al. was the first to demonstrate the ability of an EA to optimize the source calibration factors that couple a Gaussian plume ATD model with readings from receptors [49], [50]. Later, Allen et al. [51] used this method to characterize a pollutant source by estimating its location, strength and the surface wind direction, this way accounting for the sparse resolution of meteorological wind field. Other modifications to this methods included the use of more complex ATD models [52] or the calculations of the number of sensors necessary to identify multiple source and wind parameters [53]. </a:t>
            </a:r>
          </a:p>
          <a:p>
            <a:endParaRPr lang="en-US" dirty="0"/>
          </a:p>
        </p:txBody>
      </p:sp>
      <p:sp>
        <p:nvSpPr>
          <p:cNvPr id="4" name="Slide Number Placeholder 3"/>
          <p:cNvSpPr>
            <a:spLocks noGrp="1"/>
          </p:cNvSpPr>
          <p:nvPr>
            <p:ph type="sldNum" sz="quarter" idx="5"/>
          </p:nvPr>
        </p:nvSpPr>
        <p:spPr/>
        <p:txBody>
          <a:bodyPr/>
          <a:lstStyle/>
          <a:p>
            <a:fld id="{4C19DB6A-656C-944F-A024-0E1A7C45D2CF}" type="slidenum">
              <a:rPr lang="en-US" smtClean="0"/>
              <a:t>14</a:t>
            </a:fld>
            <a:endParaRPr lang="en-US"/>
          </a:p>
        </p:txBody>
      </p:sp>
    </p:spTree>
    <p:extLst>
      <p:ext uri="{BB962C8B-B14F-4D97-AF65-F5344CB8AC3E}">
        <p14:creationId xmlns:p14="http://schemas.microsoft.com/office/powerpoint/2010/main" val="20423135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עם </a:t>
            </a:r>
            <a:r>
              <a:rPr lang="he-IL" sz="1200" kern="1200" dirty="0" err="1">
                <a:solidFill>
                  <a:schemeClr val="tx1"/>
                </a:solidFill>
                <a:effectLst/>
                <a:latin typeface="+mn-lt"/>
                <a:ea typeface="+mn-ea"/>
                <a:cs typeface="+mn-cs"/>
              </a:rPr>
              <a:t>רפרנס</a:t>
            </a:r>
            <a:r>
              <a:rPr lang="he-IL" sz="1200" kern="1200" dirty="0">
                <a:solidFill>
                  <a:schemeClr val="tx1"/>
                </a:solidFill>
                <a:effectLst/>
                <a:latin typeface="+mn-lt"/>
                <a:ea typeface="+mn-ea"/>
                <a:cs typeface="+mn-cs"/>
              </a:rPr>
              <a:t> </a:t>
            </a:r>
            <a:r>
              <a:rPr lang="he-IL" sz="1200" kern="1200" dirty="0" err="1">
                <a:solidFill>
                  <a:schemeClr val="tx1"/>
                </a:solidFill>
                <a:effectLst/>
                <a:latin typeface="+mn-lt"/>
                <a:ea typeface="+mn-ea"/>
                <a:cs typeface="+mn-cs"/>
              </a:rPr>
              <a:t>לבורגס</a:t>
            </a:r>
            <a:r>
              <a:rPr lang="he-IL" sz="1200" kern="1200" dirty="0">
                <a:solidFill>
                  <a:schemeClr val="tx1"/>
                </a:solidFill>
                <a:effectLst/>
                <a:latin typeface="+mn-lt"/>
                <a:ea typeface="+mn-ea"/>
                <a:cs typeface="+mn-cs"/>
              </a:rPr>
              <a:t> מ- </a:t>
            </a:r>
            <a:r>
              <a:rPr lang="en-US" sz="1200" kern="1200" dirty="0">
                <a:solidFill>
                  <a:schemeClr val="tx1"/>
                </a:solidFill>
                <a:effectLst/>
                <a:latin typeface="+mn-lt"/>
                <a:ea typeface="+mn-ea"/>
                <a:cs typeface="+mn-cs"/>
              </a:rPr>
              <a:t>star trek</a:t>
            </a:r>
            <a:r>
              <a:rPr lang="he-IL" sz="1200" kern="1200" dirty="0">
                <a:solidFill>
                  <a:schemeClr val="tx1"/>
                </a:solidFill>
                <a:effectLst/>
                <a:latin typeface="+mn-lt"/>
                <a:ea typeface="+mn-ea"/>
                <a:cs typeface="+mn-cs"/>
              </a:rPr>
              <a:t> מסע בין כוכבים – גזע של </a:t>
            </a:r>
            <a:r>
              <a:rPr lang="he-IL" sz="1200" kern="1200" dirty="0" err="1">
                <a:solidFill>
                  <a:schemeClr val="tx1"/>
                </a:solidFill>
                <a:effectLst/>
                <a:latin typeface="+mn-lt"/>
                <a:ea typeface="+mn-ea"/>
                <a:cs typeface="+mn-cs"/>
              </a:rPr>
              <a:t>סייבורגים</a:t>
            </a:r>
            <a:r>
              <a:rPr lang="he-IL" sz="1200" kern="1200" dirty="0">
                <a:solidFill>
                  <a:schemeClr val="tx1"/>
                </a:solidFill>
                <a:effectLst/>
                <a:latin typeface="+mn-lt"/>
                <a:ea typeface="+mn-ea"/>
                <a:cs typeface="+mn-cs"/>
              </a:rPr>
              <a:t> עם מוח משותף שמטרתם לשפר את איכות החיים ביקום באמצעות הפיכתו למושלם... </a:t>
            </a:r>
            <a:endParaRPr lang="en-US" sz="1200" kern="1200" dirty="0">
              <a:solidFill>
                <a:schemeClr val="tx1"/>
              </a:solidFill>
              <a:effectLst/>
              <a:latin typeface="+mn-lt"/>
              <a:ea typeface="+mn-ea"/>
              <a:cs typeface="+mn-cs"/>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הבורג הוא </a:t>
            </a:r>
            <a:r>
              <a:rPr lang="he-IL" sz="1200" kern="1200" dirty="0" err="1">
                <a:solidFill>
                  <a:schemeClr val="tx1"/>
                </a:solidFill>
                <a:effectLst/>
                <a:latin typeface="+mn-lt"/>
                <a:ea typeface="+mn-ea"/>
                <a:cs typeface="+mn-cs"/>
              </a:rPr>
              <a:t>אופטימייזר</a:t>
            </a:r>
            <a:r>
              <a:rPr lang="he-IL" sz="1200" kern="1200" dirty="0">
                <a:solidFill>
                  <a:schemeClr val="tx1"/>
                </a:solidFill>
                <a:effectLst/>
                <a:latin typeface="+mn-lt"/>
                <a:ea typeface="+mn-ea"/>
                <a:cs typeface="+mn-cs"/>
              </a:rPr>
              <a:t> שפותח על ידי </a:t>
            </a:r>
            <a:r>
              <a:rPr lang="en-US" sz="1200" kern="1200" dirty="0">
                <a:solidFill>
                  <a:schemeClr val="tx1"/>
                </a:solidFill>
                <a:effectLst/>
                <a:latin typeface="+mn-lt"/>
                <a:ea typeface="+mn-ea"/>
                <a:cs typeface="+mn-cs"/>
              </a:rPr>
              <a:t>David </a:t>
            </a:r>
            <a:r>
              <a:rPr lang="en-US" sz="1200" kern="1200" dirty="0" err="1">
                <a:solidFill>
                  <a:schemeClr val="tx1"/>
                </a:solidFill>
                <a:effectLst/>
                <a:latin typeface="+mn-lt"/>
                <a:ea typeface="+mn-ea"/>
                <a:cs typeface="+mn-cs"/>
              </a:rPr>
              <a:t>Hadka</a:t>
            </a:r>
            <a:r>
              <a:rPr lang="he-IL" sz="1200" kern="1200" dirty="0">
                <a:solidFill>
                  <a:schemeClr val="tx1"/>
                </a:solidFill>
                <a:effectLst/>
                <a:latin typeface="+mn-lt"/>
                <a:ea typeface="+mn-ea"/>
                <a:cs typeface="+mn-cs"/>
              </a:rPr>
              <a:t> מאוניברסיטת פנסילבניה ו-</a:t>
            </a:r>
            <a:r>
              <a:rPr lang="en-US" sz="1200" kern="1200" dirty="0">
                <a:solidFill>
                  <a:schemeClr val="tx1"/>
                </a:solidFill>
                <a:effectLst/>
                <a:latin typeface="+mn-lt"/>
                <a:ea typeface="+mn-ea"/>
                <a:cs typeface="+mn-cs"/>
              </a:rPr>
              <a:t>Patrick </a:t>
            </a:r>
            <a:r>
              <a:rPr lang="he-IL" sz="1200" kern="1200" dirty="0" err="1">
                <a:solidFill>
                  <a:schemeClr val="tx1"/>
                </a:solidFill>
                <a:effectLst/>
                <a:latin typeface="+mn-lt"/>
                <a:ea typeface="+mn-ea"/>
                <a:cs typeface="+mn-cs"/>
              </a:rPr>
              <a:t>R</a:t>
            </a:r>
            <a:r>
              <a:rPr lang="en-US" sz="1200" kern="1200" dirty="0" err="1">
                <a:solidFill>
                  <a:schemeClr val="tx1"/>
                </a:solidFill>
                <a:effectLst/>
                <a:latin typeface="+mn-lt"/>
                <a:ea typeface="+mn-ea"/>
                <a:cs typeface="+mn-cs"/>
              </a:rPr>
              <a:t>eed</a:t>
            </a:r>
            <a:r>
              <a:rPr lang="he-IL" sz="1200" kern="1200" dirty="0">
                <a:solidFill>
                  <a:schemeClr val="tx1"/>
                </a:solidFill>
                <a:effectLst/>
                <a:latin typeface="+mn-lt"/>
                <a:ea typeface="+mn-ea"/>
                <a:cs typeface="+mn-cs"/>
              </a:rPr>
              <a:t> מאוניברסיטת קורנל.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הבורג הוא כלי חזק מאוד בגלל שהוא יודע בצורה דינמית לשנות את אסטרטגיית החיפוש/היוריסטיקה על ידי פידבק חיובי לאופרטורים הגנטיים שמאיצים את תהליך ההתכנסות. </a:t>
            </a:r>
            <a:endParaRPr lang="en-US" sz="1200" kern="1200" dirty="0">
              <a:solidFill>
                <a:schemeClr val="tx1"/>
              </a:solidFill>
              <a:effectLst/>
              <a:latin typeface="+mn-lt"/>
              <a:ea typeface="+mn-ea"/>
              <a:cs typeface="+mn-cs"/>
            </a:endParaRPr>
          </a:p>
          <a:p>
            <a:pPr marL="0" marR="0" lvl="0" indent="0" algn="r" defTabSz="914400" rtl="1"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Epsilon-﻿Dominance Archive =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אפסילון מגדיר את רמת הדיוק והוא זה שתוחם את גודל </a:t>
            </a:r>
            <a:r>
              <a:rPr lang="he-IL" sz="1200" kern="1200" dirty="0" err="1">
                <a:solidFill>
                  <a:schemeClr val="tx1"/>
                </a:solidFill>
                <a:effectLst/>
                <a:latin typeface="+mn-lt"/>
                <a:ea typeface="+mn-ea"/>
                <a:cs typeface="+mn-cs"/>
              </a:rPr>
              <a:t>הארקייב</a:t>
            </a:r>
            <a:r>
              <a:rPr lang="he-IL" sz="1200" kern="1200" dirty="0">
                <a:solidFill>
                  <a:schemeClr val="tx1"/>
                </a:solidFill>
                <a:effectLst/>
                <a:latin typeface="+mn-lt"/>
                <a:ea typeface="+mn-ea"/>
                <a:cs typeface="+mn-cs"/>
              </a:rPr>
              <a:t> (גודל </a:t>
            </a:r>
            <a:r>
              <a:rPr lang="he-IL" sz="1200" kern="1200" dirty="0" err="1">
                <a:solidFill>
                  <a:schemeClr val="tx1"/>
                </a:solidFill>
                <a:effectLst/>
                <a:latin typeface="+mn-lt"/>
                <a:ea typeface="+mn-ea"/>
                <a:cs typeface="+mn-cs"/>
              </a:rPr>
              <a:t>האוכלוסיה</a:t>
            </a:r>
            <a:r>
              <a:rPr lang="he-IL" sz="1200" kern="1200" dirty="0">
                <a:solidFill>
                  <a:schemeClr val="tx1"/>
                </a:solidFill>
                <a:effectLst/>
                <a:latin typeface="+mn-lt"/>
                <a:ea typeface="+mn-ea"/>
                <a:cs typeface="+mn-cs"/>
              </a:rPr>
              <a:t> הסופי). על כל </a:t>
            </a:r>
            <a:r>
              <a:rPr lang="he-IL" sz="1200" kern="1200" dirty="0" err="1">
                <a:solidFill>
                  <a:schemeClr val="tx1"/>
                </a:solidFill>
                <a:effectLst/>
                <a:latin typeface="+mn-lt"/>
                <a:ea typeface="+mn-ea"/>
                <a:cs typeface="+mn-cs"/>
              </a:rPr>
              <a:t>פיתרון</a:t>
            </a:r>
            <a:r>
              <a:rPr lang="he-IL" sz="1200" kern="1200" dirty="0">
                <a:solidFill>
                  <a:schemeClr val="tx1"/>
                </a:solidFill>
                <a:effectLst/>
                <a:latin typeface="+mn-lt"/>
                <a:ea typeface="+mn-ea"/>
                <a:cs typeface="+mn-cs"/>
              </a:rPr>
              <a:t> חדש שמיוצר, בודקים </a:t>
            </a:r>
            <a:r>
              <a:rPr lang="he-IL" sz="1200" kern="1200" dirty="0" err="1">
                <a:solidFill>
                  <a:schemeClr val="tx1"/>
                </a:solidFill>
                <a:effectLst/>
                <a:latin typeface="+mn-lt"/>
                <a:ea typeface="+mn-ea"/>
                <a:cs typeface="+mn-cs"/>
              </a:rPr>
              <a:t>בארקייב</a:t>
            </a:r>
            <a:r>
              <a:rPr lang="he-IL" sz="1200" kern="1200" dirty="0">
                <a:solidFill>
                  <a:schemeClr val="tx1"/>
                </a:solidFill>
                <a:effectLst/>
                <a:latin typeface="+mn-lt"/>
                <a:ea typeface="+mn-ea"/>
                <a:cs typeface="+mn-cs"/>
              </a:rPr>
              <a:t> האם הוא טוב יותר מאחד הפתרונות לפי משהו שקשור לאפסילון ואם כן, מסירים את הפחות טוב ומכניסים את החדש.</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Epsilon</a:t>
            </a:r>
            <a:r>
              <a:rPr lang="he-IL" sz="1200"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progress</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בבעיות מולטי </a:t>
            </a:r>
            <a:r>
              <a:rPr lang="he-IL" sz="1200" kern="1200" dirty="0" err="1">
                <a:solidFill>
                  <a:schemeClr val="tx1"/>
                </a:solidFill>
                <a:effectLst/>
                <a:latin typeface="+mn-lt"/>
                <a:ea typeface="+mn-ea"/>
                <a:cs typeface="+mn-cs"/>
              </a:rPr>
              <a:t>אובגקטיב</a:t>
            </a:r>
            <a:r>
              <a:rPr lang="he-IL" sz="1200" kern="1200" dirty="0">
                <a:solidFill>
                  <a:schemeClr val="tx1"/>
                </a:solidFill>
                <a:effectLst/>
                <a:latin typeface="+mn-lt"/>
                <a:ea typeface="+mn-ea"/>
                <a:cs typeface="+mn-cs"/>
              </a:rPr>
              <a:t> לעיתים יש נטייה להתכנס למינימום לוקאלי. האפסילון פרוגרס אומר שפעם בכמה זמן חייב </a:t>
            </a:r>
            <a:r>
              <a:rPr lang="he-IL" sz="1200" kern="1200" dirty="0" err="1">
                <a:solidFill>
                  <a:schemeClr val="tx1"/>
                </a:solidFill>
                <a:effectLst/>
                <a:latin typeface="+mn-lt"/>
                <a:ea typeface="+mn-ea"/>
                <a:cs typeface="+mn-cs"/>
              </a:rPr>
              <a:t>להמצא</a:t>
            </a:r>
            <a:r>
              <a:rPr lang="he-IL" sz="1200" kern="1200" dirty="0">
                <a:solidFill>
                  <a:schemeClr val="tx1"/>
                </a:solidFill>
                <a:effectLst/>
                <a:latin typeface="+mn-lt"/>
                <a:ea typeface="+mn-ea"/>
                <a:cs typeface="+mn-cs"/>
              </a:rPr>
              <a:t> </a:t>
            </a:r>
            <a:r>
              <a:rPr lang="he-IL" sz="1200" kern="1200" dirty="0" err="1">
                <a:solidFill>
                  <a:schemeClr val="tx1"/>
                </a:solidFill>
                <a:effectLst/>
                <a:latin typeface="+mn-lt"/>
                <a:ea typeface="+mn-ea"/>
                <a:cs typeface="+mn-cs"/>
              </a:rPr>
              <a:t>פיתרון</a:t>
            </a:r>
            <a:r>
              <a:rPr lang="he-IL" sz="1200" kern="1200" dirty="0">
                <a:solidFill>
                  <a:schemeClr val="tx1"/>
                </a:solidFill>
                <a:effectLst/>
                <a:latin typeface="+mn-lt"/>
                <a:ea typeface="+mn-ea"/>
                <a:cs typeface="+mn-cs"/>
              </a:rPr>
              <a:t> שהשיפור שהביא הוא אפסילון לפחות. אם זה לא קרה, בעצם מדובר בסטגנציה ואז או שמחיים מחדש את החיפוש או מסיימים את החיפוש. בעצם יש </a:t>
            </a:r>
            <a:r>
              <a:rPr lang="he-IL" sz="1200" kern="1200" dirty="0" err="1">
                <a:solidFill>
                  <a:schemeClr val="tx1"/>
                </a:solidFill>
                <a:effectLst/>
                <a:latin typeface="+mn-lt"/>
                <a:ea typeface="+mn-ea"/>
                <a:cs typeface="+mn-cs"/>
              </a:rPr>
              <a:t>קאונטר</a:t>
            </a:r>
            <a:r>
              <a:rPr lang="he-IL" sz="1200" kern="1200" dirty="0">
                <a:solidFill>
                  <a:schemeClr val="tx1"/>
                </a:solidFill>
                <a:effectLst/>
                <a:latin typeface="+mn-lt"/>
                <a:ea typeface="+mn-ea"/>
                <a:cs typeface="+mn-cs"/>
              </a:rPr>
              <a:t> וכל פעם שיש אפסילון פרוגרס, סופרים. לכן יהיה כנראה </a:t>
            </a:r>
            <a:r>
              <a:rPr lang="en-US" sz="1200" kern="1200" dirty="0">
                <a:solidFill>
                  <a:schemeClr val="tx1"/>
                </a:solidFill>
                <a:effectLst/>
                <a:latin typeface="+mn-lt"/>
                <a:ea typeface="+mn-ea"/>
                <a:cs typeface="+mn-cs"/>
              </a:rPr>
              <a:t>restart</a:t>
            </a:r>
            <a:r>
              <a:rPr lang="he-IL" sz="120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Restart</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קורה אחרי שמזהים סטגנציה . 3 דברים נעשים – גודל </a:t>
            </a:r>
            <a:r>
              <a:rPr lang="he-IL" sz="1200" kern="1200" dirty="0" err="1">
                <a:solidFill>
                  <a:schemeClr val="tx1"/>
                </a:solidFill>
                <a:effectLst/>
                <a:latin typeface="+mn-lt"/>
                <a:ea typeface="+mn-ea"/>
                <a:cs typeface="+mn-cs"/>
              </a:rPr>
              <a:t>האוכלוסיה</a:t>
            </a:r>
            <a:r>
              <a:rPr lang="he-IL" sz="1200" kern="1200" dirty="0">
                <a:solidFill>
                  <a:schemeClr val="tx1"/>
                </a:solidFill>
                <a:effectLst/>
                <a:latin typeface="+mn-lt"/>
                <a:ea typeface="+mn-ea"/>
                <a:cs typeface="+mn-cs"/>
              </a:rPr>
              <a:t> עובר שינוי כדי שיהיה פרופורציונלי לגודל </a:t>
            </a:r>
            <a:r>
              <a:rPr lang="he-IL" sz="1200" kern="1200" dirty="0" err="1">
                <a:solidFill>
                  <a:schemeClr val="tx1"/>
                </a:solidFill>
                <a:effectLst/>
                <a:latin typeface="+mn-lt"/>
                <a:ea typeface="+mn-ea"/>
                <a:cs typeface="+mn-cs"/>
              </a:rPr>
              <a:t>הארקייב</a:t>
            </a:r>
            <a:r>
              <a:rPr lang="he-IL" sz="1200" kern="1200" dirty="0">
                <a:solidFill>
                  <a:schemeClr val="tx1"/>
                </a:solidFill>
                <a:effectLst/>
                <a:latin typeface="+mn-lt"/>
                <a:ea typeface="+mn-ea"/>
                <a:cs typeface="+mn-cs"/>
              </a:rPr>
              <a:t>. </a:t>
            </a:r>
          </a:p>
          <a:p>
            <a:pPr marL="0" marR="0" lvl="0" indent="0" algn="r" defTabSz="914400" rtl="1"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﻿Auto-Adaptive Multi-Operator Recombination One</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הבורג אומר – אני לא יודע איזה אופרטור של </a:t>
            </a:r>
            <a:r>
              <a:rPr lang="he-IL" sz="1200" kern="1200" dirty="0" err="1">
                <a:solidFill>
                  <a:schemeClr val="tx1"/>
                </a:solidFill>
                <a:effectLst/>
                <a:latin typeface="+mn-lt"/>
                <a:ea typeface="+mn-ea"/>
                <a:cs typeface="+mn-cs"/>
              </a:rPr>
              <a:t>רקומבינציה</a:t>
            </a:r>
            <a:r>
              <a:rPr lang="he-IL" sz="1200" kern="1200" dirty="0">
                <a:solidFill>
                  <a:schemeClr val="tx1"/>
                </a:solidFill>
                <a:effectLst/>
                <a:latin typeface="+mn-lt"/>
                <a:ea typeface="+mn-ea"/>
                <a:cs typeface="+mn-cs"/>
              </a:rPr>
              <a:t> עובד טוב יותר עבור בעיה נתונה, ולכן אפשר לנסות את כולם ולתת פידבק חיובי לאופרטורים שיוצרים צאצאים מוצלחים יותר. אחד הדברים שהבורג עושה זה לא מאפשר להגיע להסתברות אפס של האופרטורים. הצאצאים שמיוצרים על ידי כל אחד מהאופרטורים האלו עוברים מוטציה על ידי </a:t>
            </a:r>
            <a:r>
              <a:rPr lang="en-US" sz="1200" kern="1200" dirty="0">
                <a:solidFill>
                  <a:schemeClr val="tx1"/>
                </a:solidFill>
                <a:effectLst/>
                <a:latin typeface="+mn-lt"/>
                <a:ea typeface="+mn-ea"/>
                <a:cs typeface="+mn-cs"/>
              </a:rPr>
              <a:t>polynomial mutation</a:t>
            </a:r>
            <a:r>
              <a:rPr lang="he-IL" sz="1200" kern="1200" dirty="0">
                <a:solidFill>
                  <a:schemeClr val="tx1"/>
                </a:solidFill>
                <a:effectLst/>
                <a:latin typeface="+mn-lt"/>
                <a:ea typeface="+mn-ea"/>
                <a:cs typeface="+mn-cs"/>
              </a:rPr>
              <a:t>. לרוב מוטציה מתרחשת בהסתברות של אחד חלקי מספר משתני ההחלטה. (כך שבממוצע מתרחשת מוטציה אחת לצאצא)</a:t>
            </a: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kern="1200" dirty="0">
              <a:solidFill>
                <a:schemeClr val="tx1"/>
              </a:solidFill>
              <a:effectLst/>
              <a:latin typeface="+mn-lt"/>
              <a:ea typeface="+mn-ea"/>
              <a:cs typeface="+mn-cs"/>
            </a:endParaRP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kern="1200" dirty="0">
              <a:solidFill>
                <a:schemeClr val="tx1"/>
              </a:solidFill>
              <a:effectLst/>
              <a:latin typeface="+mn-lt"/>
              <a:ea typeface="+mn-ea"/>
              <a:cs typeface="+mn-cs"/>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בסופו של הדבר </a:t>
            </a:r>
            <a:r>
              <a:rPr lang="he-IL" sz="1200" kern="1200" dirty="0" err="1">
                <a:solidFill>
                  <a:schemeClr val="tx1"/>
                </a:solidFill>
                <a:effectLst/>
                <a:latin typeface="+mn-lt"/>
                <a:ea typeface="+mn-ea"/>
                <a:cs typeface="+mn-cs"/>
              </a:rPr>
              <a:t>הצאצאצים</a:t>
            </a:r>
            <a:r>
              <a:rPr lang="he-IL" sz="1200" kern="1200" dirty="0">
                <a:solidFill>
                  <a:schemeClr val="tx1"/>
                </a:solidFill>
                <a:effectLst/>
                <a:latin typeface="+mn-lt"/>
                <a:ea typeface="+mn-ea"/>
                <a:cs typeface="+mn-cs"/>
              </a:rPr>
              <a:t> שיוצר הבורג הם </a:t>
            </a:r>
            <a:r>
              <a:rPr lang="he-IL" sz="1200" kern="1200" dirty="0" err="1">
                <a:solidFill>
                  <a:schemeClr val="tx1"/>
                </a:solidFill>
                <a:effectLst/>
                <a:latin typeface="+mn-lt"/>
                <a:ea typeface="+mn-ea"/>
                <a:cs typeface="+mn-cs"/>
              </a:rPr>
              <a:t>אופטימיליים</a:t>
            </a:r>
            <a:r>
              <a:rPr lang="he-IL" sz="1200" kern="1200" dirty="0">
                <a:solidFill>
                  <a:schemeClr val="tx1"/>
                </a:solidFill>
                <a:effectLst/>
                <a:latin typeface="+mn-lt"/>
                <a:ea typeface="+mn-ea"/>
                <a:cs typeface="+mn-cs"/>
              </a:rPr>
              <a:t> מבחינת התכנסות ומבחינת מגוון </a:t>
            </a:r>
            <a:r>
              <a:rPr lang="he-IL" sz="1200" kern="1200" dirty="0" err="1">
                <a:solidFill>
                  <a:schemeClr val="tx1"/>
                </a:solidFill>
                <a:effectLst/>
                <a:latin typeface="+mn-lt"/>
                <a:ea typeface="+mn-ea"/>
                <a:cs typeface="+mn-cs"/>
              </a:rPr>
              <a:t>האוכלוסיה</a:t>
            </a:r>
            <a:r>
              <a:rPr lang="he-IL" sz="1200" kern="1200" dirty="0">
                <a:solidFill>
                  <a:schemeClr val="tx1"/>
                </a:solidFill>
                <a:effectLst/>
                <a:latin typeface="+mn-lt"/>
                <a:ea typeface="+mn-ea"/>
                <a:cs typeface="+mn-cs"/>
              </a:rPr>
              <a:t>.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קצת על </a:t>
            </a:r>
            <a:r>
              <a:rPr lang="he-IL" sz="1200" kern="1200" dirty="0" err="1">
                <a:solidFill>
                  <a:schemeClr val="tx1"/>
                </a:solidFill>
                <a:effectLst/>
                <a:latin typeface="+mn-lt"/>
                <a:ea typeface="+mn-ea"/>
                <a:cs typeface="+mn-cs"/>
              </a:rPr>
              <a:t>הרקומבינציות</a:t>
            </a:r>
            <a:r>
              <a:rPr lang="he-IL" sz="1200" kern="1200" dirty="0">
                <a:solidFill>
                  <a:schemeClr val="tx1"/>
                </a:solidFill>
                <a:effectLst/>
                <a:latin typeface="+mn-lt"/>
                <a:ea typeface="+mn-ea"/>
                <a:cs typeface="+mn-cs"/>
              </a:rPr>
              <a:t> – </a:t>
            </a:r>
            <a:endParaRPr lang="en-US" sz="1200" kern="1200" dirty="0">
              <a:solidFill>
                <a:schemeClr val="tx1"/>
              </a:solidFill>
              <a:effectLst/>
              <a:latin typeface="+mn-lt"/>
              <a:ea typeface="+mn-ea"/>
              <a:cs typeface="+mn-cs"/>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SBX</a:t>
            </a:r>
            <a:r>
              <a:rPr lang="he-IL" sz="1200" kern="1200" dirty="0">
                <a:solidFill>
                  <a:schemeClr val="tx1"/>
                </a:solidFill>
                <a:effectLst/>
                <a:latin typeface="+mn-lt"/>
                <a:ea typeface="+mn-ea"/>
                <a:cs typeface="+mn-cs"/>
              </a:rPr>
              <a:t> – שני הורים יוצרים שני צאצאים שהם קרובים להורים וסוג של תמונת מראה שלהם. 	</a:t>
            </a:r>
          </a:p>
          <a:p>
            <a:pPr marL="0" marR="0" lvl="0" indent="0" algn="r" defTabSz="914400" rtl="1"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DE</a:t>
            </a:r>
            <a:r>
              <a:rPr lang="he-IL" sz="1200" kern="1200" dirty="0">
                <a:solidFill>
                  <a:schemeClr val="tx1"/>
                </a:solidFill>
                <a:effectLst/>
                <a:latin typeface="+mn-lt"/>
                <a:ea typeface="+mn-ea"/>
                <a:cs typeface="+mn-cs"/>
              </a:rPr>
              <a:t> – בחירה אקראית של 3 פרטים מהאוכלוסייה, מחשבים וקטור הפרש בין 2 פרטים ועל פיו משנים את הפרט השלישי.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PCX – אופרטור מולטי הורה – למשל שלושה הורים, הצאצאים קרובים לאחד ההורים. </a:t>
            </a:r>
          </a:p>
          <a:p>
            <a:pPr marL="0" marR="0" lvl="0" indent="0" algn="r" defTabSz="914400" rtl="1"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UNDX</a:t>
            </a:r>
            <a:r>
              <a:rPr lang="he-IL" sz="1200" kern="1200" dirty="0">
                <a:solidFill>
                  <a:schemeClr val="tx1"/>
                </a:solidFill>
                <a:effectLst/>
                <a:latin typeface="+mn-lt"/>
                <a:ea typeface="+mn-ea"/>
                <a:cs typeface="+mn-cs"/>
              </a:rPr>
              <a:t>- אותו הדבר רק </a:t>
            </a:r>
            <a:r>
              <a:rPr lang="he-IL" sz="1200" kern="1200" dirty="0" err="1">
                <a:solidFill>
                  <a:schemeClr val="tx1"/>
                </a:solidFill>
                <a:effectLst/>
                <a:latin typeface="+mn-lt"/>
                <a:ea typeface="+mn-ea"/>
                <a:cs typeface="+mn-cs"/>
              </a:rPr>
              <a:t>שהצאצים</a:t>
            </a:r>
            <a:r>
              <a:rPr lang="he-IL" sz="1200" kern="1200" dirty="0">
                <a:solidFill>
                  <a:schemeClr val="tx1"/>
                </a:solidFill>
                <a:effectLst/>
                <a:latin typeface="+mn-lt"/>
                <a:ea typeface="+mn-ea"/>
                <a:cs typeface="+mn-cs"/>
              </a:rPr>
              <a:t> ממורכזים סביב </a:t>
            </a:r>
            <a:r>
              <a:rPr lang="he-IL" sz="1200" kern="1200" dirty="0" err="1">
                <a:solidFill>
                  <a:schemeClr val="tx1"/>
                </a:solidFill>
                <a:effectLst/>
                <a:latin typeface="+mn-lt"/>
                <a:ea typeface="+mn-ea"/>
                <a:cs typeface="+mn-cs"/>
              </a:rPr>
              <a:t>הסנטראויד</a:t>
            </a:r>
            <a:r>
              <a:rPr lang="he-IL" sz="1200" kern="1200" dirty="0">
                <a:solidFill>
                  <a:schemeClr val="tx1"/>
                </a:solidFill>
                <a:effectLst/>
                <a:latin typeface="+mn-lt"/>
                <a:ea typeface="+mn-ea"/>
                <a:cs typeface="+mn-cs"/>
              </a:rPr>
              <a:t>. </a:t>
            </a: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kern="1200" dirty="0">
              <a:solidFill>
                <a:schemeClr val="tx1"/>
              </a:solidFill>
              <a:effectLst/>
              <a:latin typeface="+mn-lt"/>
              <a:ea typeface="+mn-ea"/>
              <a:cs typeface="+mn-cs"/>
            </a:endParaRP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kern="1200" dirty="0">
              <a:solidFill>
                <a:schemeClr val="tx1"/>
              </a:solidFill>
              <a:effectLst/>
              <a:latin typeface="+mn-lt"/>
              <a:ea typeface="+mn-ea"/>
              <a:cs typeface="+mn-cs"/>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חוץ מזה הוא יודע </a:t>
            </a:r>
          </a:p>
          <a:p>
            <a:pPr marL="0" marR="0" lvl="0" indent="0" algn="l" defTabSz="914400" rtl="0" eaLnBrk="1" fontAlgn="auto" latinLnBrk="0" hangingPunct="1">
              <a:lnSpc>
                <a:spcPct val="100000"/>
              </a:lnSpc>
              <a:spcBef>
                <a:spcPts val="0"/>
              </a:spcBef>
              <a:spcAft>
                <a:spcPts val="0"/>
              </a:spcAft>
              <a:buClrTx/>
              <a:buSzTx/>
              <a:buFontTx/>
              <a:buNone/>
              <a:tabLst/>
              <a:defRPr/>
            </a:pPr>
            <a:endParaRPr lang="he-IL"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ǫ-Dominance archives and ǫ-progress maintain a well-spread Pareto front and monitor convergence speed. If the convergence speed declines and search stagnates, randomized restarts are triggered which revive search by resizing and diversifying the population while carefully main- </a:t>
            </a:r>
            <a:r>
              <a:rPr lang="en-US" sz="1200" kern="1200" dirty="0" err="1">
                <a:solidFill>
                  <a:schemeClr val="tx1"/>
                </a:solidFill>
                <a:effectLst/>
                <a:latin typeface="+mn-lt"/>
                <a:ea typeface="+mn-ea"/>
                <a:cs typeface="+mn-cs"/>
              </a:rPr>
              <a:t>taining</a:t>
            </a:r>
            <a:r>
              <a:rPr lang="en-US" sz="1200" kern="1200" dirty="0">
                <a:solidFill>
                  <a:schemeClr val="tx1"/>
                </a:solidFill>
                <a:effectLst/>
                <a:latin typeface="+mn-lt"/>
                <a:ea typeface="+mn-ea"/>
                <a:cs typeface="+mn-cs"/>
              </a:rPr>
              <a:t> selection pressure. Lastly, Borg provides a facility to incorporate multiple re- combination operators and automatically adapts its use of these operators based on their relative performance </a:t>
            </a:r>
            <a:endParaRPr lang="en-US" dirty="0"/>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kern="1200" dirty="0">
              <a:solidFill>
                <a:schemeClr val="tx1"/>
              </a:solidFill>
              <a:effectLst/>
              <a:latin typeface="+mn-lt"/>
              <a:ea typeface="+mn-ea"/>
              <a:cs typeface="+mn-cs"/>
            </a:endParaRP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kern="1200" dirty="0">
              <a:solidFill>
                <a:schemeClr val="tx1"/>
              </a:solidFill>
              <a:effectLst/>
              <a:latin typeface="+mn-lt"/>
              <a:ea typeface="+mn-ea"/>
              <a:cs typeface="+mn-cs"/>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הפרמטרים שאני שולטת עליהם – מספר </a:t>
            </a:r>
            <a:r>
              <a:rPr lang="he-IL" sz="1200" kern="1200" dirty="0" err="1">
                <a:solidFill>
                  <a:schemeClr val="tx1"/>
                </a:solidFill>
                <a:effectLst/>
                <a:latin typeface="+mn-lt"/>
                <a:ea typeface="+mn-ea"/>
                <a:cs typeface="+mn-cs"/>
              </a:rPr>
              <a:t>איוולואציות</a:t>
            </a:r>
            <a:r>
              <a:rPr lang="he-IL" sz="1200" kern="1200" dirty="0">
                <a:solidFill>
                  <a:schemeClr val="tx1"/>
                </a:solidFill>
                <a:effectLst/>
                <a:latin typeface="+mn-lt"/>
                <a:ea typeface="+mn-ea"/>
                <a:cs typeface="+mn-cs"/>
              </a:rPr>
              <a:t>, אפסילון, טווח ערכים של ה-</a:t>
            </a:r>
            <a:r>
              <a:rPr lang="en-US" sz="1200" kern="1200" dirty="0">
                <a:solidFill>
                  <a:schemeClr val="tx1"/>
                </a:solidFill>
                <a:effectLst/>
                <a:latin typeface="+mn-lt"/>
                <a:ea typeface="+mn-ea"/>
                <a:cs typeface="+mn-cs"/>
              </a:rPr>
              <a:t>decision variables</a:t>
            </a:r>
            <a:r>
              <a:rPr lang="he-IL" sz="1200"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pPr marL="0" marR="0" lvl="0" indent="0" algn="r" defTabSz="914400" rtl="1"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For the proposed work, the self-adaptive Borg MOEA [65] is used. The Borg is classified as a hyper-heuristic global multi-objective search tool [66], as it uses internal feedbacks during the search progress to dynamically adapt an ensemble of genetic operators, rewarding those that maximize search progress (i.e., the dominance of new generated solutions). A stochastic restart mechanism exploiting Uniform Mutation is built into the Borg MOEA to automatically detect and avoid pre-mature convergence to a local optimum and to achieve a diverse set of solutions [64], [65].  </a:t>
            </a:r>
          </a:p>
          <a:p>
            <a:endParaRPr lang="en-US" dirty="0"/>
          </a:p>
        </p:txBody>
      </p:sp>
      <p:sp>
        <p:nvSpPr>
          <p:cNvPr id="4" name="Slide Number Placeholder 3"/>
          <p:cNvSpPr>
            <a:spLocks noGrp="1"/>
          </p:cNvSpPr>
          <p:nvPr>
            <p:ph type="sldNum" sz="quarter" idx="5"/>
          </p:nvPr>
        </p:nvSpPr>
        <p:spPr/>
        <p:txBody>
          <a:bodyPr/>
          <a:lstStyle/>
          <a:p>
            <a:fld id="{4C19DB6A-656C-944F-A024-0E1A7C45D2CF}" type="slidenum">
              <a:rPr lang="en-US" smtClean="0"/>
              <a:t>15</a:t>
            </a:fld>
            <a:endParaRPr lang="en-US"/>
          </a:p>
        </p:txBody>
      </p:sp>
    </p:spTree>
    <p:extLst>
      <p:ext uri="{BB962C8B-B14F-4D97-AF65-F5344CB8AC3E}">
        <p14:creationId xmlns:p14="http://schemas.microsoft.com/office/powerpoint/2010/main" val="38720677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DaunPenh" pitchFamily="2" charset="0"/>
                    <a:cs typeface="DaunPenh" pitchFamily="2" charset="0"/>
                  </a:rPr>
                  <a:t>The location of the sources </a:t>
                </a:r>
                <a14:m>
                  <m:oMath xmlns:m="http://schemas.openxmlformats.org/officeDocument/2006/math">
                    <m:sSub>
                      <m:sSubPr>
                        <m:ctrlPr>
                          <a:rPr lang="en-US" sz="1200" i="1">
                            <a:latin typeface="Cambria Math" panose="02040503050406030204" pitchFamily="18" charset="0"/>
                            <a:cs typeface="DaunPenh" pitchFamily="2" charset="0"/>
                          </a:rPr>
                        </m:ctrlPr>
                      </m:sSubPr>
                      <m:e>
                        <m:r>
                          <a:rPr lang="en-US" sz="1200">
                            <a:latin typeface="Cambria Math" panose="02040503050406030204" pitchFamily="18" charset="0"/>
                            <a:cs typeface="DaunPenh" pitchFamily="2" charset="0"/>
                          </a:rPr>
                          <m:t>{</m:t>
                        </m:r>
                        <m:r>
                          <m:rPr>
                            <m:sty m:val="p"/>
                          </m:rPr>
                          <a:rPr lang="en-US" sz="1200">
                            <a:latin typeface="Cambria Math" panose="02040503050406030204" pitchFamily="18" charset="0"/>
                            <a:cs typeface="DaunPenh" pitchFamily="2" charset="0"/>
                          </a:rPr>
                          <m:t>ω</m:t>
                        </m:r>
                      </m:e>
                      <m:sub>
                        <m:r>
                          <m:rPr>
                            <m:sty m:val="p"/>
                          </m:rPr>
                          <a:rPr lang="en-US" sz="1200">
                            <a:latin typeface="Cambria Math" panose="02040503050406030204" pitchFamily="18" charset="0"/>
                            <a:cs typeface="DaunPenh" pitchFamily="2" charset="0"/>
                          </a:rPr>
                          <m:t>s</m:t>
                        </m:r>
                      </m:sub>
                    </m:sSub>
                    <m:r>
                      <a:rPr lang="en-US" sz="1200">
                        <a:latin typeface="Cambria Math" panose="02040503050406030204" pitchFamily="18" charset="0"/>
                        <a:cs typeface="DaunPenh" pitchFamily="2" charset="0"/>
                      </a:rPr>
                      <m:t>}</m:t>
                    </m:r>
                  </m:oMath>
                </a14:m>
                <a:r>
                  <a:rPr lang="en-US" sz="1200" dirty="0">
                    <a:latin typeface="DaunPenh" pitchFamily="2" charset="0"/>
                    <a:cs typeface="DaunPenh" pitchFamily="2" charset="0"/>
                  </a:rPr>
                  <a:t> are known, these are the locations of the industrial plants.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For multiple sources scenario, each sensor readings are simply the sum of all sources’ contributions, which are the sources’ emissions multiplied by their corresponding transfer function, </a:t>
                </a:r>
                <a14:m>
                  <m:oMath xmlns:m="http://schemas.openxmlformats.org/officeDocument/2006/math">
                    <m:sSub>
                      <m:sSubPr>
                        <m:ctrlPr>
                          <a:rPr lang="en-US" sz="1200" i="1" kern="1200">
                            <a:solidFill>
                              <a:schemeClr val="tx1"/>
                            </a:solidFill>
                            <a:effectLst/>
                            <a:latin typeface="+mn-lt"/>
                            <a:ea typeface="+mn-ea"/>
                            <a:cs typeface="+mn-cs"/>
                          </a:rPr>
                        </m:ctrlPr>
                      </m:sSubPr>
                      <m:e>
                        <m:r>
                          <a:rPr lang="en-US" sz="1200" i="1" kern="1200">
                            <a:solidFill>
                              <a:schemeClr val="tx1"/>
                            </a:solidFill>
                            <a:effectLst/>
                            <a:latin typeface="+mn-lt"/>
                            <a:ea typeface="+mn-ea"/>
                            <a:cs typeface="+mn-cs"/>
                          </a:rPr>
                          <m:t>𝑚</m:t>
                        </m:r>
                      </m:e>
                      <m:sub>
                        <m:r>
                          <a:rPr lang="en-US" sz="1200" i="1" kern="1200">
                            <a:solidFill>
                              <a:schemeClr val="tx1"/>
                            </a:solidFill>
                            <a:effectLst/>
                            <a:latin typeface="+mn-lt"/>
                            <a:ea typeface="+mn-ea"/>
                            <a:cs typeface="+mn-cs"/>
                          </a:rPr>
                          <m:t>𝑠</m:t>
                        </m:r>
                        <m:r>
                          <a:rPr lang="en-US" sz="1200" i="1" kern="1200">
                            <a:solidFill>
                              <a:schemeClr val="tx1"/>
                            </a:solidFill>
                            <a:effectLst/>
                            <a:latin typeface="+mn-lt"/>
                            <a:ea typeface="+mn-ea"/>
                            <a:cs typeface="+mn-cs"/>
                          </a:rPr>
                          <m:t>𝜔</m:t>
                        </m:r>
                      </m:sub>
                    </m:sSub>
                  </m:oMath>
                </a14:m>
                <a:r>
                  <a:rPr lang="en-US" sz="1200" kern="1200" dirty="0">
                    <a:solidFill>
                      <a:schemeClr val="tx1"/>
                    </a:solidFill>
                    <a:effectLst/>
                    <a:latin typeface="+mn-lt"/>
                    <a:ea typeface="+mn-ea"/>
                    <a:cs typeface="+mn-cs"/>
                  </a:rPr>
                  <a:t>, i.e.: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As each source owns its unique parameters and location with respect to the sensors, the values of  </a:t>
                </a:r>
                <a14:m>
                  <m:oMath xmlns:m="http://schemas.openxmlformats.org/officeDocument/2006/math">
                    <m:sSub>
                      <m:sSubPr>
                        <m:ctrlPr>
                          <a:rPr lang="en-US" sz="1200" i="1" kern="1200">
                            <a:solidFill>
                              <a:schemeClr val="tx1"/>
                            </a:solidFill>
                            <a:effectLst/>
                            <a:latin typeface="+mn-lt"/>
                            <a:ea typeface="+mn-ea"/>
                            <a:cs typeface="+mn-cs"/>
                          </a:rPr>
                        </m:ctrlPr>
                      </m:sSubPr>
                      <m:e>
                        <m:r>
                          <m:rPr>
                            <m:sty m:val="p"/>
                          </m:rPr>
                          <a:rPr lang="en-US" sz="1200" kern="1200">
                            <a:solidFill>
                              <a:schemeClr val="tx1"/>
                            </a:solidFill>
                            <a:effectLst/>
                            <a:latin typeface="+mn-lt"/>
                            <a:ea typeface="+mn-ea"/>
                            <a:cs typeface="+mn-cs"/>
                          </a:rPr>
                          <m:t>m</m:t>
                        </m:r>
                      </m:e>
                      <m:sub>
                        <m:r>
                          <m:rPr>
                            <m:sty m:val="p"/>
                          </m:rPr>
                          <a:rPr lang="en-US" sz="1200" kern="1200">
                            <a:solidFill>
                              <a:schemeClr val="tx1"/>
                            </a:solidFill>
                            <a:effectLst/>
                            <a:latin typeface="+mn-lt"/>
                            <a:ea typeface="+mn-ea"/>
                            <a:cs typeface="+mn-cs"/>
                          </a:rPr>
                          <m:t>sr</m:t>
                        </m:r>
                      </m:sub>
                    </m:sSub>
                  </m:oMath>
                </a14:m>
                <a:r>
                  <a:rPr lang="en-US" sz="1200" kern="1200" dirty="0">
                    <a:solidFill>
                      <a:schemeClr val="tx1"/>
                    </a:solidFill>
                    <a:effectLst/>
                    <a:latin typeface="+mn-lt"/>
                    <a:ea typeface="+mn-ea"/>
                    <a:cs typeface="+mn-cs"/>
                  </a:rPr>
                  <a:t> for each source-sensor combination is determined by the dispersion model, such as the Gaussian plume model.</a:t>
                </a:r>
                <a:endParaRPr lang="he-IL" sz="1200" kern="1200" dirty="0">
                  <a:solidFill>
                    <a:schemeClr val="tx1"/>
                  </a:solidFill>
                  <a:effectLst/>
                  <a:latin typeface="+mn-lt"/>
                  <a:ea typeface="+mn-ea"/>
                  <a:cs typeface="+mn-cs"/>
                </a:endParaRPr>
              </a:p>
              <a:p>
                <a:pPr marL="0" algn="r" defTabSz="914400" rtl="1" eaLnBrk="1" latinLnBrk="0" hangingPunct="1"/>
                <a:endParaRPr lang="he-IL" dirty="0"/>
              </a:p>
              <a:p>
                <a:pPr marL="0" algn="r" defTabSz="914400" rtl="1" eaLnBrk="1" latinLnBrk="0" hangingPunct="1"/>
                <a:r>
                  <a:rPr lang="he-IL" dirty="0"/>
                  <a:t>כרגע אני אתייחס לניסוח הבעיה הראשונה </a:t>
                </a:r>
                <a:r>
                  <a:rPr lang="en-US" dirty="0"/>
                  <a:t>–</a:t>
                </a:r>
                <a:r>
                  <a:rPr lang="he-IL" dirty="0"/>
                  <a:t> שהיא הבעיה שהגדרתי עד כה. </a:t>
                </a:r>
              </a:p>
              <a:p>
                <a:pPr marL="0" algn="r" defTabSz="914400" rtl="1" eaLnBrk="1" latinLnBrk="0" hangingPunct="1"/>
                <a:endParaRPr lang="he-IL" dirty="0"/>
              </a:p>
            </p:txBody>
          </p:sp>
        </mc:Choice>
        <mc:Fallback>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DaunPenh" pitchFamily="2" charset="0"/>
                    <a:cs typeface="DaunPenh" pitchFamily="2" charset="0"/>
                  </a:rPr>
                  <a:t>The location of the sources </a:t>
                </a:r>
                <a:r>
                  <a:rPr lang="en-US" sz="1200" i="0">
                    <a:latin typeface="Cambria Math" panose="02040503050406030204" pitchFamily="18" charset="0"/>
                    <a:cs typeface="DaunPenh" pitchFamily="2" charset="0"/>
                  </a:rPr>
                  <a:t>〖{ω〗_s}</a:t>
                </a:r>
                <a:r>
                  <a:rPr lang="en-US" sz="1200" dirty="0">
                    <a:latin typeface="DaunPenh" pitchFamily="2" charset="0"/>
                    <a:cs typeface="DaunPenh" pitchFamily="2" charset="0"/>
                  </a:rPr>
                  <a:t> are known, these are the locations of the industrial plants.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For multiple sources scenario, each sensor readings are simply the sum of all sources’ contributions, which are the sources’ emissions multiplied by their corresponding transfer function, </a:t>
                </a:r>
                <a:r>
                  <a:rPr lang="en-US" sz="1200" i="0" kern="1200">
                    <a:solidFill>
                      <a:schemeClr val="tx1"/>
                    </a:solidFill>
                    <a:effectLst/>
                    <a:latin typeface="+mn-lt"/>
                    <a:ea typeface="+mn-ea"/>
                    <a:cs typeface="+mn-cs"/>
                  </a:rPr>
                  <a:t>𝑚_𝑠𝜔</a:t>
                </a:r>
                <a:r>
                  <a:rPr lang="en-US" sz="1200" kern="1200" dirty="0">
                    <a:solidFill>
                      <a:schemeClr val="tx1"/>
                    </a:solidFill>
                    <a:effectLst/>
                    <a:latin typeface="+mn-lt"/>
                    <a:ea typeface="+mn-ea"/>
                    <a:cs typeface="+mn-cs"/>
                  </a:rPr>
                  <a:t>, i.e.: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As each source owns its unique parameters and location with respect to the sensors, the values of  </a:t>
                </a:r>
                <a:r>
                  <a:rPr lang="en-US" sz="1200" i="0" kern="1200">
                    <a:solidFill>
                      <a:schemeClr val="tx1"/>
                    </a:solidFill>
                    <a:effectLst/>
                    <a:latin typeface="+mn-lt"/>
                    <a:ea typeface="+mn-ea"/>
                    <a:cs typeface="+mn-cs"/>
                  </a:rPr>
                  <a:t>m_sr</a:t>
                </a:r>
                <a:r>
                  <a:rPr lang="en-US" sz="1200" kern="1200" dirty="0">
                    <a:solidFill>
                      <a:schemeClr val="tx1"/>
                    </a:solidFill>
                    <a:effectLst/>
                    <a:latin typeface="+mn-lt"/>
                    <a:ea typeface="+mn-ea"/>
                    <a:cs typeface="+mn-cs"/>
                  </a:rPr>
                  <a:t> for each source-sensor combination is determined by the dispersion model, such as the Gaussian plume model.</a:t>
                </a:r>
                <a:endParaRPr lang="he-IL" sz="1200" kern="1200" dirty="0">
                  <a:solidFill>
                    <a:schemeClr val="tx1"/>
                  </a:solidFill>
                  <a:effectLst/>
                  <a:latin typeface="+mn-lt"/>
                  <a:ea typeface="+mn-ea"/>
                  <a:cs typeface="+mn-cs"/>
                </a:endParaRPr>
              </a:p>
              <a:p>
                <a:pPr marL="0" algn="r" defTabSz="914400" rtl="1" eaLnBrk="1" latinLnBrk="0" hangingPunct="1"/>
                <a:endParaRPr lang="he-IL" dirty="0"/>
              </a:p>
              <a:p>
                <a:pPr marL="0" algn="r" defTabSz="914400" rtl="1" eaLnBrk="1" latinLnBrk="0" hangingPunct="1"/>
                <a:r>
                  <a:rPr lang="he-IL" dirty="0"/>
                  <a:t>כרגע אני אתייחס לניסוח הבעיה הראשונה </a:t>
                </a:r>
                <a:r>
                  <a:rPr lang="en-US" dirty="0"/>
                  <a:t>–</a:t>
                </a:r>
                <a:r>
                  <a:rPr lang="he-IL" dirty="0"/>
                  <a:t> שהיא הבעיה שהגדרתי עד כה. </a:t>
                </a:r>
              </a:p>
              <a:p>
                <a:pPr marL="0" algn="r" defTabSz="914400" rtl="1" eaLnBrk="1" latinLnBrk="0" hangingPunct="1"/>
                <a:endParaRPr lang="he-IL" dirty="0"/>
              </a:p>
            </p:txBody>
          </p:sp>
        </mc:Fallback>
      </mc:AlternateContent>
      <p:sp>
        <p:nvSpPr>
          <p:cNvPr id="4" name="Slide Number Placeholder 3"/>
          <p:cNvSpPr>
            <a:spLocks noGrp="1"/>
          </p:cNvSpPr>
          <p:nvPr>
            <p:ph type="sldNum" sz="quarter" idx="5"/>
          </p:nvPr>
        </p:nvSpPr>
        <p:spPr/>
        <p:txBody>
          <a:bodyPr/>
          <a:lstStyle/>
          <a:p>
            <a:fld id="{4C19DB6A-656C-944F-A024-0E1A7C45D2CF}" type="slidenum">
              <a:rPr lang="en-US" smtClean="0"/>
              <a:t>16</a:t>
            </a:fld>
            <a:endParaRPr lang="en-US"/>
          </a:p>
        </p:txBody>
      </p:sp>
    </p:spTree>
    <p:extLst>
      <p:ext uri="{BB962C8B-B14F-4D97-AF65-F5344CB8AC3E}">
        <p14:creationId xmlns:p14="http://schemas.microsoft.com/office/powerpoint/2010/main" val="32370474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Notes Placeholder 2"/>
              <p:cNvSpPr>
                <a:spLocks noGrp="1"/>
              </p:cNvSpPr>
              <p:nvPr>
                <p:ph type="body" idx="1"/>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Technically, we assume that each location </a:t>
                </a:r>
                <a14:m>
                  <m:oMath xmlns:m="http://schemas.openxmlformats.org/officeDocument/2006/math">
                    <m:r>
                      <m:rPr>
                        <m:sty m:val="p"/>
                      </m:rPr>
                      <a:rPr lang="en-US" sz="1200" kern="1200">
                        <a:solidFill>
                          <a:schemeClr val="tx1"/>
                        </a:solidFill>
                        <a:effectLst/>
                        <a:latin typeface="+mn-lt"/>
                        <a:ea typeface="+mn-ea"/>
                        <a:cs typeface="+mn-cs"/>
                      </a:rPr>
                      <m:t>ω</m:t>
                    </m:r>
                    <m:r>
                      <a:rPr lang="en-US" sz="1200" kern="1200">
                        <a:solidFill>
                          <a:schemeClr val="tx1"/>
                        </a:solidFill>
                        <a:effectLst/>
                        <a:latin typeface="+mn-lt"/>
                        <a:ea typeface="+mn-ea"/>
                        <a:cs typeface="+mn-cs"/>
                      </a:rPr>
                      <m:t>∈</m:t>
                    </m:r>
                    <m:r>
                      <m:rPr>
                        <m:sty m:val="p"/>
                      </m:rPr>
                      <a:rPr lang="en-US" sz="1200" kern="1200">
                        <a:solidFill>
                          <a:schemeClr val="tx1"/>
                        </a:solidFill>
                        <a:effectLst/>
                        <a:latin typeface="+mn-lt"/>
                        <a:ea typeface="+mn-ea"/>
                        <a:cs typeface="+mn-cs"/>
                      </a:rPr>
                      <m:t>Ω</m:t>
                    </m:r>
                  </m:oMath>
                </a14:m>
                <a:r>
                  <a:rPr lang="en-US" sz="1200" kern="1200" dirty="0">
                    <a:solidFill>
                      <a:schemeClr val="tx1"/>
                    </a:solidFill>
                    <a:effectLst/>
                    <a:latin typeface="+mn-lt"/>
                    <a:ea typeface="+mn-ea"/>
                    <a:cs typeface="+mn-cs"/>
                  </a:rPr>
                  <a:t> may host a sensor. The decision variables are held in a data array, each value represents a sensor, linked to a certain location </a:t>
                </a:r>
                <a14:m>
                  <m:oMath xmlns:m="http://schemas.openxmlformats.org/officeDocument/2006/math">
                    <m:r>
                      <m:rPr>
                        <m:sty m:val="p"/>
                      </m:rPr>
                      <a:rPr lang="en-US" sz="1200" kern="1200">
                        <a:solidFill>
                          <a:schemeClr val="tx1"/>
                        </a:solidFill>
                        <a:effectLst/>
                        <a:latin typeface="+mn-lt"/>
                        <a:ea typeface="+mn-ea"/>
                        <a:cs typeface="+mn-cs"/>
                      </a:rPr>
                      <m:t>ω</m:t>
                    </m:r>
                    <m:r>
                      <a:rPr lang="en-US" sz="1200" kern="1200">
                        <a:solidFill>
                          <a:schemeClr val="tx1"/>
                        </a:solidFill>
                        <a:effectLst/>
                        <a:latin typeface="+mn-lt"/>
                        <a:ea typeface="+mn-ea"/>
                        <a:cs typeface="+mn-cs"/>
                      </a:rPr>
                      <m:t>∈</m:t>
                    </m:r>
                    <m:r>
                      <m:rPr>
                        <m:sty m:val="p"/>
                      </m:rPr>
                      <a:rPr lang="en-US" sz="1200" kern="1200">
                        <a:solidFill>
                          <a:schemeClr val="tx1"/>
                        </a:solidFill>
                        <a:effectLst/>
                        <a:latin typeface="+mn-lt"/>
                        <a:ea typeface="+mn-ea"/>
                        <a:cs typeface="+mn-cs"/>
                      </a:rPr>
                      <m:t>Ω</m:t>
                    </m:r>
                  </m:oMath>
                </a14:m>
                <a:r>
                  <a:rPr lang="en-US" sz="1200" kern="1200" dirty="0">
                    <a:solidFill>
                      <a:schemeClr val="tx1"/>
                    </a:solidFill>
                    <a:effectLst/>
                    <a:latin typeface="+mn-lt"/>
                    <a:ea typeface="+mn-ea"/>
                    <a:cs typeface="+mn-cs"/>
                  </a:rPr>
                  <a:t>. The sensor is “placed” in that location if the decision variable is 1 and is not “placed” if the decision variable is 0. </a:t>
                </a:r>
              </a:p>
              <a:p>
                <a:pPr marL="0" algn="r" defTabSz="914400" rtl="1" eaLnBrk="1" latinLnBrk="0" hangingPunct="1"/>
                <a:endParaRPr lang="en-US" dirty="0"/>
              </a:p>
              <a:p>
                <a:pPr marL="0" algn="r" defTabSz="914400" rtl="1" eaLnBrk="1" latinLnBrk="0" hangingPunct="1"/>
                <a:r>
                  <a:rPr lang="he-IL" dirty="0"/>
                  <a:t>הקריטריון מחשב מרחק </a:t>
                </a:r>
                <a:r>
                  <a:rPr lang="he-IL" dirty="0" err="1"/>
                  <a:t>אוקלידי</a:t>
                </a:r>
                <a:r>
                  <a:rPr lang="he-IL" dirty="0"/>
                  <a:t> בין קריאות החיישנים של שני סטים שונים של מקורות בעלי מספר שונה של מקורות פעילים – מסומן ב-</a:t>
                </a:r>
                <a:r>
                  <a:rPr lang="en-US" dirty="0"/>
                  <a:t>S’</a:t>
                </a:r>
                <a:r>
                  <a:rPr lang="he-IL" dirty="0"/>
                  <a:t> ו-</a:t>
                </a:r>
                <a:r>
                  <a:rPr lang="en-US" dirty="0"/>
                  <a:t>S’’</a:t>
                </a:r>
                <a:r>
                  <a:rPr lang="he-IL" dirty="0"/>
                  <a:t>. </a:t>
                </a:r>
              </a:p>
              <a:p>
                <a:pPr marL="0" algn="r" defTabSz="914400" rtl="1" eaLnBrk="1" latinLnBrk="0" hangingPunct="1"/>
                <a:r>
                  <a:rPr lang="he-IL" dirty="0"/>
                  <a:t>רשת חיישנים שרגישה לשינויים בפליטות המקור תיצור ערכי </a:t>
                </a:r>
                <a:r>
                  <a:rPr lang="en-US" dirty="0"/>
                  <a:t>PED</a:t>
                </a:r>
                <a:r>
                  <a:rPr lang="he-IL" dirty="0"/>
                  <a:t> גבוהים. </a:t>
                </a:r>
              </a:p>
              <a:p>
                <a:pPr marL="0" algn="r" defTabSz="914400" rtl="1" eaLnBrk="1" latinLnBrk="0" hangingPunct="1"/>
                <a:r>
                  <a:rPr lang="he-IL" dirty="0"/>
                  <a:t>לעומת זאת, חוסר רגישות יתאפיין בערכי </a:t>
                </a:r>
                <a:r>
                  <a:rPr lang="en-US" dirty="0"/>
                  <a:t>PED</a:t>
                </a:r>
                <a:r>
                  <a:rPr lang="he-IL" dirty="0"/>
                  <a:t> נמוכים ויצביע על יכולת נמוכה לפתור את בעיית זיהוי איבר המקור. </a:t>
                </a:r>
                <a:endParaRPr lang="en-US" dirty="0"/>
              </a:p>
              <a:p>
                <a:pPr marL="0" algn="r" defTabSz="914400" rtl="1" eaLnBrk="1" latinLnBrk="0" hangingPunct="1"/>
                <a:endParaRPr lang="en-US" dirty="0"/>
              </a:p>
              <a:p>
                <a:pPr marL="0" algn="r" defTabSz="914400" rtl="1" eaLnBrk="1" latinLnBrk="0" hangingPunct="1"/>
                <a:r>
                  <a:rPr lang="he-IL" dirty="0"/>
                  <a:t>צריך שיהיה ברור שהמרחב מיוצג על ידי אפס או אחד (=</a:t>
                </a:r>
                <a:r>
                  <a:rPr lang="en-US" dirty="0"/>
                  <a:t>decision variables</a:t>
                </a:r>
                <a:r>
                  <a:rPr lang="he-IL" dirty="0"/>
                  <a:t>)</a:t>
                </a:r>
              </a:p>
              <a:p>
                <a:pPr marL="0" algn="r" defTabSz="914400" rtl="1" eaLnBrk="1" latinLnBrk="0" hangingPunct="1"/>
                <a:r>
                  <a:rPr lang="he-IL" dirty="0"/>
                  <a:t>ושנתתי משקלים לפי תדירויות של מזג האוויר. </a:t>
                </a:r>
                <a:endParaRPr lang="en-US" dirty="0"/>
              </a:p>
              <a:p>
                <a:pPr marL="0" algn="r" defTabSz="914400" rtl="1" eaLnBrk="1" latinLnBrk="0" hangingPunct="1"/>
                <a:endParaRPr lang="he-IL" dirty="0"/>
              </a:p>
              <a:p>
                <a:pPr marL="0" algn="r" defTabSz="914400" rtl="1" eaLnBrk="1" latinLnBrk="0" hangingPunct="1"/>
                <a:endParaRPr lang="en-US" dirty="0"/>
              </a:p>
            </p:txBody>
          </p:sp>
        </mc:Choice>
        <mc:Fallback>
          <p:sp>
            <p:nvSpPr>
              <p:cNvPr id="3" name="Notes Placeholder 2"/>
              <p:cNvSpPr>
                <a:spLocks noGrp="1"/>
              </p:cNvSpPr>
              <p:nvPr>
                <p:ph type="body" idx="1"/>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Technically, we assume that each location </a:t>
                </a:r>
                <a:r>
                  <a:rPr lang="en-US" sz="1200" i="0" kern="1200">
                    <a:solidFill>
                      <a:schemeClr val="tx1"/>
                    </a:solidFill>
                    <a:effectLst/>
                    <a:latin typeface="+mn-lt"/>
                    <a:ea typeface="+mn-ea"/>
                    <a:cs typeface="+mn-cs"/>
                  </a:rPr>
                  <a:t>ω∈Ω</a:t>
                </a:r>
                <a:r>
                  <a:rPr lang="en-US" sz="1200" kern="1200" dirty="0">
                    <a:solidFill>
                      <a:schemeClr val="tx1"/>
                    </a:solidFill>
                    <a:effectLst/>
                    <a:latin typeface="+mn-lt"/>
                    <a:ea typeface="+mn-ea"/>
                    <a:cs typeface="+mn-cs"/>
                  </a:rPr>
                  <a:t> may host a sensor. The decision variables are held in a data array, each value represents a sensor, linked to a certain location </a:t>
                </a:r>
                <a:r>
                  <a:rPr lang="en-US" sz="1200" i="0" kern="1200">
                    <a:solidFill>
                      <a:schemeClr val="tx1"/>
                    </a:solidFill>
                    <a:effectLst/>
                    <a:latin typeface="+mn-lt"/>
                    <a:ea typeface="+mn-ea"/>
                    <a:cs typeface="+mn-cs"/>
                  </a:rPr>
                  <a:t>ω∈Ω</a:t>
                </a:r>
                <a:r>
                  <a:rPr lang="en-US" sz="1200" kern="1200" dirty="0">
                    <a:solidFill>
                      <a:schemeClr val="tx1"/>
                    </a:solidFill>
                    <a:effectLst/>
                    <a:latin typeface="+mn-lt"/>
                    <a:ea typeface="+mn-ea"/>
                    <a:cs typeface="+mn-cs"/>
                  </a:rPr>
                  <a:t>. The sensor is “placed” in that location if the decision variable is 1 and is not “placed” if the decision variable is 0. </a:t>
                </a:r>
              </a:p>
              <a:p>
                <a:pPr marL="0" algn="r" defTabSz="914400" rtl="1" eaLnBrk="1" latinLnBrk="0" hangingPunct="1"/>
                <a:endParaRPr lang="en-US" dirty="0"/>
              </a:p>
              <a:p>
                <a:pPr marL="0" algn="r" defTabSz="914400" rtl="1" eaLnBrk="1" latinLnBrk="0" hangingPunct="1"/>
                <a:r>
                  <a:rPr lang="he-IL" dirty="0"/>
                  <a:t>הקריטריון מחשב מרחק </a:t>
                </a:r>
                <a:r>
                  <a:rPr lang="he-IL" dirty="0" err="1"/>
                  <a:t>אוקלידי</a:t>
                </a:r>
                <a:r>
                  <a:rPr lang="he-IL" dirty="0"/>
                  <a:t> בין קריאות החיישנים של שני סטים שונים של מקורות בעלי מספר שונה של מקורות פעילים – מסומן ב-</a:t>
                </a:r>
                <a:r>
                  <a:rPr lang="en-US" dirty="0"/>
                  <a:t>S’</a:t>
                </a:r>
                <a:r>
                  <a:rPr lang="he-IL" dirty="0"/>
                  <a:t> ו-</a:t>
                </a:r>
                <a:r>
                  <a:rPr lang="en-US" dirty="0"/>
                  <a:t>S’’</a:t>
                </a:r>
                <a:r>
                  <a:rPr lang="he-IL" dirty="0"/>
                  <a:t>. </a:t>
                </a:r>
              </a:p>
              <a:p>
                <a:pPr marL="0" algn="r" defTabSz="914400" rtl="1" eaLnBrk="1" latinLnBrk="0" hangingPunct="1"/>
                <a:r>
                  <a:rPr lang="he-IL" dirty="0"/>
                  <a:t>רשת חיישנים שרגישה לשינויים בפליטות המקור תיצור ערכי </a:t>
                </a:r>
                <a:r>
                  <a:rPr lang="en-US" dirty="0"/>
                  <a:t>PED</a:t>
                </a:r>
                <a:r>
                  <a:rPr lang="he-IL" dirty="0"/>
                  <a:t> גבוהים. </a:t>
                </a:r>
              </a:p>
              <a:p>
                <a:pPr marL="0" algn="r" defTabSz="914400" rtl="1" eaLnBrk="1" latinLnBrk="0" hangingPunct="1"/>
                <a:r>
                  <a:rPr lang="he-IL" dirty="0"/>
                  <a:t>לעומת זאת, חוסר רגישות יתאפיין בערכי </a:t>
                </a:r>
                <a:r>
                  <a:rPr lang="en-US" dirty="0"/>
                  <a:t>PED</a:t>
                </a:r>
                <a:r>
                  <a:rPr lang="he-IL" dirty="0"/>
                  <a:t> נמוכים ויצביע על יכולת נמוכה לפתור את בעיית זיהוי איבר המקור. </a:t>
                </a:r>
                <a:endParaRPr lang="en-US" dirty="0"/>
              </a:p>
              <a:p>
                <a:pPr marL="0" algn="r" defTabSz="914400" rtl="1" eaLnBrk="1" latinLnBrk="0" hangingPunct="1"/>
                <a:endParaRPr lang="en-US" dirty="0"/>
              </a:p>
              <a:p>
                <a:pPr marL="0" algn="r" defTabSz="914400" rtl="1" eaLnBrk="1" latinLnBrk="0" hangingPunct="1"/>
                <a:r>
                  <a:rPr lang="he-IL" dirty="0"/>
                  <a:t>צריך שיהיה ברור שהמרחב מיוצג על ידי אפס או אחד (=</a:t>
                </a:r>
                <a:r>
                  <a:rPr lang="en-US" dirty="0"/>
                  <a:t>decision variables</a:t>
                </a:r>
                <a:r>
                  <a:rPr lang="he-IL" dirty="0"/>
                  <a:t>)</a:t>
                </a:r>
              </a:p>
              <a:p>
                <a:pPr marL="0" algn="r" defTabSz="914400" rtl="1" eaLnBrk="1" latinLnBrk="0" hangingPunct="1"/>
                <a:r>
                  <a:rPr lang="he-IL" dirty="0"/>
                  <a:t>ושנתתי משקלים לפי תדירויות של מזג האוויר. </a:t>
                </a:r>
                <a:endParaRPr lang="en-US" dirty="0"/>
              </a:p>
              <a:p>
                <a:pPr marL="0" algn="r" defTabSz="914400" rtl="1" eaLnBrk="1" latinLnBrk="0" hangingPunct="1"/>
                <a:endParaRPr lang="he-IL" dirty="0"/>
              </a:p>
              <a:p>
                <a:pPr marL="0" algn="r" defTabSz="914400" rtl="1" eaLnBrk="1" latinLnBrk="0" hangingPunct="1"/>
                <a:endParaRPr lang="en-US" dirty="0"/>
              </a:p>
            </p:txBody>
          </p:sp>
        </mc:Fallback>
      </mc:AlternateContent>
      <p:sp>
        <p:nvSpPr>
          <p:cNvPr id="4" name="Slide Number Placeholder 3"/>
          <p:cNvSpPr>
            <a:spLocks noGrp="1"/>
          </p:cNvSpPr>
          <p:nvPr>
            <p:ph type="sldNum" sz="quarter" idx="5"/>
          </p:nvPr>
        </p:nvSpPr>
        <p:spPr/>
        <p:txBody>
          <a:bodyPr/>
          <a:lstStyle/>
          <a:p>
            <a:fld id="{4C19DB6A-656C-944F-A024-0E1A7C45D2CF}" type="slidenum">
              <a:rPr lang="en-US" smtClean="0"/>
              <a:t>17</a:t>
            </a:fld>
            <a:endParaRPr lang="en-US"/>
          </a:p>
        </p:txBody>
      </p:sp>
    </p:spTree>
    <p:extLst>
      <p:ext uri="{BB962C8B-B14F-4D97-AF65-F5344CB8AC3E}">
        <p14:creationId xmlns:p14="http://schemas.microsoft.com/office/powerpoint/2010/main" val="27019076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Notes Placeholder 2"/>
              <p:cNvSpPr>
                <a:spLocks noGrp="1"/>
              </p:cNvSpPr>
              <p:nvPr>
                <p:ph type="body" idx="1"/>
              </p:nvPr>
            </p:nvSpPr>
            <p:spPr/>
            <p:txBody>
              <a:bodyPr/>
              <a:lstStyle/>
              <a:p>
                <a:pPr marL="0" algn="l" defTabSz="914400" rtl="0" eaLnBrk="1" latinLnBrk="0" hangingPunct="1"/>
                <a:endParaRPr lang="he-IL"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DaunPenh" pitchFamily="2" charset="0"/>
                    <a:cs typeface="DaunPenh" pitchFamily="2" charset="0"/>
                  </a:rPr>
                  <a:t>As the number of sensors </a:t>
                </a:r>
                <a14:m>
                  <m:oMath xmlns:m="http://schemas.openxmlformats.org/officeDocument/2006/math">
                    <m:d>
                      <m:dPr>
                        <m:begChr m:val="|"/>
                        <m:endChr m:val="|"/>
                        <m:ctrlPr>
                          <a:rPr lang="en-US" sz="1200" i="1">
                            <a:latin typeface="Cambria Math" panose="02040503050406030204" pitchFamily="18" charset="0"/>
                            <a:cs typeface="DaunPenh" pitchFamily="2" charset="0"/>
                          </a:rPr>
                        </m:ctrlPr>
                      </m:dPr>
                      <m:e>
                        <m:r>
                          <a:rPr lang="en-US" sz="1200">
                            <a:latin typeface="Cambria Math" panose="02040503050406030204" pitchFamily="18" charset="0"/>
                            <a:cs typeface="DaunPenh" pitchFamily="2" charset="0"/>
                          </a:rPr>
                          <m:t>𝑅</m:t>
                        </m:r>
                      </m:e>
                    </m:d>
                  </m:oMath>
                </a14:m>
                <a:r>
                  <a:rPr lang="en-US" sz="1200" dirty="0">
                    <a:latin typeface="DaunPenh" pitchFamily="2" charset="0"/>
                    <a:cs typeface="DaunPenh" pitchFamily="2" charset="0"/>
                  </a:rPr>
                  <a:t> increases, the PED values increases as well. Hence, maximizing the PED value conflicts with minimizing the number of sensors and the network’s cost. </a:t>
                </a:r>
                <a:endParaRPr lang="he-IL" sz="1200" kern="1200" dirty="0">
                  <a:solidFill>
                    <a:schemeClr val="tx1"/>
                  </a:solidFill>
                  <a:effectLst/>
                  <a:latin typeface="+mn-lt"/>
                  <a:ea typeface="+mn-ea"/>
                  <a:cs typeface="+mn-cs"/>
                </a:endParaRPr>
              </a:p>
              <a:p>
                <a:pPr marL="0" algn="l" defTabSz="914400" rtl="0" eaLnBrk="1" latinLnBrk="0" hangingPunct="1"/>
                <a:endParaRPr lang="he-IL" sz="1200" kern="1200" dirty="0">
                  <a:solidFill>
                    <a:schemeClr val="tx1"/>
                  </a:solidFill>
                  <a:effectLst/>
                  <a:latin typeface="+mn-lt"/>
                  <a:ea typeface="+mn-ea"/>
                  <a:cs typeface="+mn-cs"/>
                </a:endParaRPr>
              </a:p>
              <a:p>
                <a:pPr marL="0" algn="l" defTabSz="914400" rtl="0" eaLnBrk="1" latinLnBrk="0" hangingPunct="1"/>
                <a:r>
                  <a:rPr lang="en-US" sz="1200" kern="1200" dirty="0">
                    <a:solidFill>
                      <a:schemeClr val="tx1"/>
                    </a:solidFill>
                    <a:effectLst/>
                    <a:latin typeface="+mn-lt"/>
                    <a:ea typeface="+mn-ea"/>
                    <a:cs typeface="+mn-cs"/>
                  </a:rPr>
                  <a:t>Given that the deployment of a set of sensors is an expensive task due to sensors’ cost and maintenance, we may wish to minimize the number of sensors in use, and place them in a set of locations that together generate the highest PED value, which represents the best ability of those sensors to detect changes in industrial gas emissions. The first objective is then to minimize the number of sensors deployed</a:t>
                </a:r>
                <a:r>
                  <a:rPr lang="en-US" dirty="0">
                    <a:effectLst/>
                  </a:rPr>
                  <a:t> </a:t>
                </a:r>
              </a:p>
              <a:p>
                <a:pPr marL="0" algn="l" defTabSz="914400" rtl="0" eaLnBrk="1" latinLnBrk="0" hangingPunct="1"/>
                <a:endParaRPr lang="en-US" dirty="0">
                  <a:effectLst/>
                </a:endParaRPr>
              </a:p>
              <a:p>
                <a:r>
                  <a:rPr lang="en-US" sz="1200" dirty="0">
                    <a:latin typeface="DaunPenh" pitchFamily="2" charset="0"/>
                    <a:cs typeface="DaunPenh" pitchFamily="2" charset="0"/>
                  </a:rPr>
                  <a:t>The discrete frequencies of each possible meteorological combination of wind speed (WS), wind direction (WD) and </a:t>
                </a:r>
                <a:r>
                  <a:rPr lang="en-US" sz="1200" dirty="0" err="1">
                    <a:latin typeface="DaunPenh" pitchFamily="2" charset="0"/>
                    <a:cs typeface="DaunPenh" pitchFamily="2" charset="0"/>
                  </a:rPr>
                  <a:t>Pasquill</a:t>
                </a:r>
                <a:r>
                  <a:rPr lang="en-US" sz="1200" dirty="0">
                    <a:latin typeface="DaunPenh" pitchFamily="2" charset="0"/>
                    <a:cs typeface="DaunPenh" pitchFamily="2" charset="0"/>
                  </a:rPr>
                  <a:t>–Gifford atmospheric stability class (SC). Each combination (WS, WD, SC) is assumed to have a probability of </a:t>
                </a:r>
                <a14:m>
                  <m:oMath xmlns:m="http://schemas.openxmlformats.org/officeDocument/2006/math">
                    <m:r>
                      <a:rPr lang="en-US" sz="1200">
                        <a:latin typeface="Cambria Math" panose="02040503050406030204" pitchFamily="18" charset="0"/>
                        <a:cs typeface="DaunPenh" pitchFamily="2" charset="0"/>
                      </a:rPr>
                      <m:t>𝑝</m:t>
                    </m:r>
                  </m:oMath>
                </a14:m>
                <a:r>
                  <a:rPr lang="en-US" sz="1200" dirty="0">
                    <a:latin typeface="DaunPenh" pitchFamily="2" charset="0"/>
                    <a:cs typeface="DaunPenh" pitchFamily="2" charset="0"/>
                  </a:rPr>
                  <a:t> to occur, such that </a:t>
                </a:r>
                <a14:m>
                  <m:oMath xmlns:m="http://schemas.openxmlformats.org/officeDocument/2006/math">
                    <m:nary>
                      <m:naryPr>
                        <m:chr m:val="∑"/>
                        <m:limLoc m:val="undOvr"/>
                        <m:subHide m:val="on"/>
                        <m:supHide m:val="on"/>
                        <m:ctrlPr>
                          <a:rPr lang="en-US" sz="1200" i="1">
                            <a:latin typeface="Cambria Math" panose="02040503050406030204" pitchFamily="18" charset="0"/>
                            <a:cs typeface="DaunPenh" pitchFamily="2" charset="0"/>
                          </a:rPr>
                        </m:ctrlPr>
                      </m:naryPr>
                      <m:sub/>
                      <m:sup/>
                      <m:e>
                        <m:r>
                          <a:rPr lang="en-US" sz="1200">
                            <a:latin typeface="Cambria Math" panose="02040503050406030204" pitchFamily="18" charset="0"/>
                            <a:cs typeface="DaunPenh" pitchFamily="2" charset="0"/>
                            <a:hlinkClick r:id="" action="ppaction://noaction">
                              <a:extLst>
                                <a:ext uri="{A12FA001-AC4F-418D-AE19-62706E023703}">
                                  <ahyp:hlinkClr xmlns:ahyp="http://schemas.microsoft.com/office/drawing/2018/hyperlinkcolor" val="tx"/>
                                </a:ext>
                              </a:extLst>
                            </a:hlinkClick>
                          </a:rPr>
                          <m:t>𝑝</m:t>
                        </m:r>
                        <m:r>
                          <a:rPr lang="en-US" sz="1200">
                            <a:latin typeface="Cambria Math" panose="02040503050406030204" pitchFamily="18" charset="0"/>
                            <a:cs typeface="DaunPenh" pitchFamily="2" charset="0"/>
                          </a:rPr>
                          <m:t>=1</m:t>
                        </m:r>
                      </m:e>
                    </m:nary>
                  </m:oMath>
                </a14:m>
                <a:r>
                  <a:rPr lang="en-US" sz="1200" dirty="0">
                    <a:latin typeface="DaunPenh" pitchFamily="2" charset="0"/>
                    <a:cs typeface="DaunPenh" pitchFamily="2" charset="0"/>
                  </a:rPr>
                  <a:t>. </a:t>
                </a:r>
              </a:p>
              <a:p>
                <a:r>
                  <a:rPr lang="en-US" sz="1200" dirty="0">
                    <a:latin typeface="DaunPenh" pitchFamily="2" charset="0"/>
                    <a:cs typeface="DaunPenh" pitchFamily="2" charset="0"/>
                  </a:rPr>
                  <a:t>The Gaussian plume model is applied with all meteorological combinations, to obtain steady state solutions of pollution concentration maps. Each concentration map is given a weight according to the meteorological frequencies derived and so the average concentration map is generated to all sets of active/non-active combinations of sources.  </a:t>
                </a:r>
              </a:p>
              <a:p>
                <a:endParaRPr lang="en-US" sz="1200" dirty="0">
                  <a:latin typeface="DaunPenh" pitchFamily="2" charset="0"/>
                  <a:cs typeface="DaunPenh"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For example, in the case of 5 sources, 31 options of 1-5 active sources exist, creating in total 355 possible combinations of two sets of active sources with different sizes {S}' and {S}". In this case, an array of 355 PED values are calculated for each optional solution. Out of 355 PED values, Number of 10 Categories of Transformation Pairs (NCTP) between same number of sources exist (1&lt;-&gt;2 ,1&lt;-&gt;3, etc.).</a:t>
                </a:r>
                <a:endParaRPr lang="en-US" dirty="0">
                  <a:effectLst/>
                </a:endParaRPr>
              </a:p>
              <a:p>
                <a:endParaRPr lang="en-US" sz="1200" dirty="0">
                  <a:latin typeface="DaunPenh" pitchFamily="2" charset="0"/>
                  <a:cs typeface="DaunPenh" pitchFamily="2" charset="0"/>
                </a:endParaRPr>
              </a:p>
              <a:p>
                <a:endParaRPr lang="en-US" sz="1200" dirty="0">
                  <a:latin typeface="DaunPenh" pitchFamily="2" charset="0"/>
                  <a:cs typeface="DaunPenh" pitchFamily="2" charset="0"/>
                </a:endParaRPr>
              </a:p>
              <a:p>
                <a:endParaRPr lang="en-US" sz="1200" dirty="0">
                  <a:latin typeface="DaunPenh" pitchFamily="2" charset="0"/>
                  <a:cs typeface="DaunPenh" pitchFamily="2" charset="0"/>
                </a:endParaRPr>
              </a:p>
              <a:p>
                <a:pPr marL="0" algn="l" defTabSz="914400" rtl="0" eaLnBrk="1" latinLnBrk="0" hangingPunct="1"/>
                <a:endParaRPr lang="en-US" dirty="0"/>
              </a:p>
            </p:txBody>
          </p:sp>
        </mc:Choice>
        <mc:Fallback>
          <p:sp>
            <p:nvSpPr>
              <p:cNvPr id="3" name="Notes Placeholder 2"/>
              <p:cNvSpPr>
                <a:spLocks noGrp="1"/>
              </p:cNvSpPr>
              <p:nvPr>
                <p:ph type="body" idx="1"/>
              </p:nvPr>
            </p:nvSpPr>
            <p:spPr/>
            <p:txBody>
              <a:bodyPr/>
              <a:lstStyle/>
              <a:p>
                <a:pPr marL="0" algn="l" defTabSz="914400" rtl="0" eaLnBrk="1" latinLnBrk="0" hangingPunct="1"/>
                <a:endParaRPr lang="he-IL"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DaunPenh" pitchFamily="2" charset="0"/>
                    <a:cs typeface="DaunPenh" pitchFamily="2" charset="0"/>
                  </a:rPr>
                  <a:t>As the number of sensors </a:t>
                </a:r>
                <a:r>
                  <a:rPr lang="en-US" sz="1200" i="0">
                    <a:latin typeface="Cambria Math" panose="02040503050406030204" pitchFamily="18" charset="0"/>
                    <a:cs typeface="DaunPenh" pitchFamily="2" charset="0"/>
                  </a:rPr>
                  <a:t>|𝑅|</a:t>
                </a:r>
                <a:r>
                  <a:rPr lang="en-US" sz="1200" dirty="0">
                    <a:latin typeface="DaunPenh" pitchFamily="2" charset="0"/>
                    <a:cs typeface="DaunPenh" pitchFamily="2" charset="0"/>
                  </a:rPr>
                  <a:t> increases, the PED values increases as well. Hence, maximizing the PED value conflicts with minimizing the number of sensors and the network’s cost. </a:t>
                </a:r>
                <a:endParaRPr lang="he-IL" sz="1200" kern="1200" dirty="0">
                  <a:solidFill>
                    <a:schemeClr val="tx1"/>
                  </a:solidFill>
                  <a:effectLst/>
                  <a:latin typeface="+mn-lt"/>
                  <a:ea typeface="+mn-ea"/>
                  <a:cs typeface="+mn-cs"/>
                </a:endParaRPr>
              </a:p>
              <a:p>
                <a:pPr marL="0" algn="l" defTabSz="914400" rtl="0" eaLnBrk="1" latinLnBrk="0" hangingPunct="1"/>
                <a:endParaRPr lang="he-IL" sz="1200" kern="1200" dirty="0">
                  <a:solidFill>
                    <a:schemeClr val="tx1"/>
                  </a:solidFill>
                  <a:effectLst/>
                  <a:latin typeface="+mn-lt"/>
                  <a:ea typeface="+mn-ea"/>
                  <a:cs typeface="+mn-cs"/>
                </a:endParaRPr>
              </a:p>
              <a:p>
                <a:pPr marL="0" algn="l" defTabSz="914400" rtl="0" eaLnBrk="1" latinLnBrk="0" hangingPunct="1"/>
                <a:r>
                  <a:rPr lang="en-US" sz="1200" kern="1200" dirty="0">
                    <a:solidFill>
                      <a:schemeClr val="tx1"/>
                    </a:solidFill>
                    <a:effectLst/>
                    <a:latin typeface="+mn-lt"/>
                    <a:ea typeface="+mn-ea"/>
                    <a:cs typeface="+mn-cs"/>
                  </a:rPr>
                  <a:t>Given that the deployment of a set of sensors is an expensive task due to sensors’ cost and maintenance, we may wish to minimize the number of sensors in use, and place them in a set of locations that together generate the highest PED value, which represents the best ability of those sensors to detect changes in industrial gas emissions. The first objective is then to minimize the number of sensors deployed</a:t>
                </a:r>
                <a:r>
                  <a:rPr lang="en-US" dirty="0">
                    <a:effectLst/>
                  </a:rPr>
                  <a:t> </a:t>
                </a:r>
              </a:p>
              <a:p>
                <a:pPr marL="0" algn="l" defTabSz="914400" rtl="0" eaLnBrk="1" latinLnBrk="0" hangingPunct="1"/>
                <a:endParaRPr lang="en-US" dirty="0">
                  <a:effectLst/>
                </a:endParaRPr>
              </a:p>
              <a:p>
                <a:r>
                  <a:rPr lang="en-US" sz="1200" dirty="0">
                    <a:latin typeface="DaunPenh" pitchFamily="2" charset="0"/>
                    <a:cs typeface="DaunPenh" pitchFamily="2" charset="0"/>
                  </a:rPr>
                  <a:t>The discrete frequencies of each possible meteorological combination of wind speed (WS), wind direction (WD) and </a:t>
                </a:r>
                <a:r>
                  <a:rPr lang="en-US" sz="1200" dirty="0" err="1">
                    <a:latin typeface="DaunPenh" pitchFamily="2" charset="0"/>
                    <a:cs typeface="DaunPenh" pitchFamily="2" charset="0"/>
                  </a:rPr>
                  <a:t>Pasquill</a:t>
                </a:r>
                <a:r>
                  <a:rPr lang="en-US" sz="1200" dirty="0">
                    <a:latin typeface="DaunPenh" pitchFamily="2" charset="0"/>
                    <a:cs typeface="DaunPenh" pitchFamily="2" charset="0"/>
                  </a:rPr>
                  <a:t>–Gifford atmospheric stability class (SC). Each combination (WS, WD, SC) is assumed to have a probability of </a:t>
                </a:r>
                <a:r>
                  <a:rPr lang="en-US" sz="1200" i="0">
                    <a:latin typeface="Cambria Math" panose="02040503050406030204" pitchFamily="18" charset="0"/>
                    <a:cs typeface="DaunPenh" pitchFamily="2" charset="0"/>
                  </a:rPr>
                  <a:t>𝑝</a:t>
                </a:r>
                <a:r>
                  <a:rPr lang="en-US" sz="1200" dirty="0">
                    <a:latin typeface="DaunPenh" pitchFamily="2" charset="0"/>
                    <a:cs typeface="DaunPenh" pitchFamily="2" charset="0"/>
                  </a:rPr>
                  <a:t> to occur, such that </a:t>
                </a:r>
                <a:r>
                  <a:rPr lang="en-US" sz="1200" i="0">
                    <a:latin typeface="Cambria Math" panose="02040503050406030204" pitchFamily="18" charset="0"/>
                    <a:cs typeface="DaunPenh" pitchFamily="2" charset="0"/>
                  </a:rPr>
                  <a:t>∑1▒〖</a:t>
                </a:r>
                <a:r>
                  <a:rPr lang="en-US" sz="1200" i="0">
                    <a:latin typeface="Cambria Math" panose="02040503050406030204" pitchFamily="18" charset="0"/>
                    <a:cs typeface="DaunPenh" pitchFamily="2" charset="0"/>
                    <a:hlinkClick r:id="" action="ppaction://noaction">
                      <a:extLst>
                        <a:ext uri="{A12FA001-AC4F-418D-AE19-62706E023703}">
                          <ahyp:hlinkClr xmlns:ahyp="http://schemas.microsoft.com/office/drawing/2018/hyperlinkcolor" val="tx"/>
                        </a:ext>
                      </a:extLst>
                    </a:hlinkClick>
                  </a:rPr>
                  <a:t>𝑝</a:t>
                </a:r>
                <a:r>
                  <a:rPr lang="en-US" sz="1200" i="0">
                    <a:latin typeface="Cambria Math" panose="02040503050406030204" pitchFamily="18" charset="0"/>
                    <a:cs typeface="DaunPenh" pitchFamily="2" charset="0"/>
                  </a:rPr>
                  <a:t>=1〗</a:t>
                </a:r>
                <a:r>
                  <a:rPr lang="en-US" sz="1200" dirty="0">
                    <a:latin typeface="DaunPenh" pitchFamily="2" charset="0"/>
                    <a:cs typeface="DaunPenh" pitchFamily="2" charset="0"/>
                  </a:rPr>
                  <a:t>. </a:t>
                </a:r>
              </a:p>
              <a:p>
                <a:r>
                  <a:rPr lang="en-US" sz="1200" dirty="0">
                    <a:latin typeface="DaunPenh" pitchFamily="2" charset="0"/>
                    <a:cs typeface="DaunPenh" pitchFamily="2" charset="0"/>
                  </a:rPr>
                  <a:t>The Gaussian plume model is applied with all meteorological combinations, to obtain steady state solutions of pollution concentration maps. Each concentration map is given a weight according to the meteorological frequencies derived and so the average concentration map is generated to all sets of active/non-active combinations of sources.  </a:t>
                </a:r>
              </a:p>
              <a:p>
                <a:endParaRPr lang="en-US" sz="1200" dirty="0">
                  <a:latin typeface="DaunPenh" pitchFamily="2" charset="0"/>
                  <a:cs typeface="DaunPenh"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For example, in the case of 5 sources, 31 options of 1-5 active sources exist, creating in total 355 possible combinations of two sets of active sources with different sizes {S}' and {S}". In this case, an array of 355 PED values are calculated for each optional solution. Out of 355 PED values, Number of 10 Categories of Transformation Pairs (NCTP) between same number of sources exist (1&lt;-&gt;2 ,1&lt;-&gt;3, etc.).</a:t>
                </a:r>
                <a:endParaRPr lang="en-US" dirty="0">
                  <a:effectLst/>
                </a:endParaRPr>
              </a:p>
              <a:p>
                <a:endParaRPr lang="en-US" sz="1200" dirty="0">
                  <a:latin typeface="DaunPenh" pitchFamily="2" charset="0"/>
                  <a:cs typeface="DaunPenh" pitchFamily="2" charset="0"/>
                </a:endParaRPr>
              </a:p>
              <a:p>
                <a:endParaRPr lang="en-US" sz="1200" dirty="0">
                  <a:latin typeface="DaunPenh" pitchFamily="2" charset="0"/>
                  <a:cs typeface="DaunPenh" pitchFamily="2" charset="0"/>
                </a:endParaRPr>
              </a:p>
              <a:p>
                <a:endParaRPr lang="en-US" sz="1200" dirty="0">
                  <a:latin typeface="DaunPenh" pitchFamily="2" charset="0"/>
                  <a:cs typeface="DaunPenh" pitchFamily="2" charset="0"/>
                </a:endParaRPr>
              </a:p>
              <a:p>
                <a:pPr marL="0" algn="l" defTabSz="914400" rtl="0" eaLnBrk="1" latinLnBrk="0" hangingPunct="1"/>
                <a:endParaRPr lang="en-US" dirty="0"/>
              </a:p>
            </p:txBody>
          </p:sp>
        </mc:Fallback>
      </mc:AlternateContent>
      <p:sp>
        <p:nvSpPr>
          <p:cNvPr id="4" name="Slide Number Placeholder 3"/>
          <p:cNvSpPr>
            <a:spLocks noGrp="1"/>
          </p:cNvSpPr>
          <p:nvPr>
            <p:ph type="sldNum" sz="quarter" idx="5"/>
          </p:nvPr>
        </p:nvSpPr>
        <p:spPr/>
        <p:txBody>
          <a:bodyPr/>
          <a:lstStyle/>
          <a:p>
            <a:fld id="{4C19DB6A-656C-944F-A024-0E1A7C45D2CF}" type="slidenum">
              <a:rPr lang="en-US" smtClean="0"/>
              <a:t>18</a:t>
            </a:fld>
            <a:endParaRPr lang="en-US"/>
          </a:p>
        </p:txBody>
      </p:sp>
    </p:spTree>
    <p:extLst>
      <p:ext uri="{BB962C8B-B14F-4D97-AF65-F5344CB8AC3E}">
        <p14:creationId xmlns:p14="http://schemas.microsoft.com/office/powerpoint/2010/main" val="6441630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An initial simulation setup was explored. A 1000x1000 m flat area was taken as the simulated arena, with sensors situated at ground level (i.e., z=0 in Eq. 1). Five point-sources (stacks) were arbitrarily given average emission rates of 0.47, 0.51, 0.38, 0.9 and 0.19 [kg s</a:t>
                </a:r>
                <a:r>
                  <a:rPr lang="en-US" sz="1200" kern="1200" baseline="30000" dirty="0">
                    <a:solidFill>
                      <a:schemeClr val="tx1"/>
                    </a:solidFill>
                    <a:effectLst/>
                    <a:latin typeface="+mn-lt"/>
                    <a:ea typeface="+mn-ea"/>
                    <a:cs typeface="+mn-cs"/>
                  </a:rPr>
                  <a:t>-1</a:t>
                </a:r>
                <a:r>
                  <a:rPr lang="en-US" sz="1200" kern="1200" dirty="0">
                    <a:solidFill>
                      <a:schemeClr val="tx1"/>
                    </a:solidFill>
                    <a:effectLst/>
                    <a:latin typeface="+mn-lt"/>
                    <a:ea typeface="+mn-ea"/>
                    <a:cs typeface="+mn-cs"/>
                  </a:rPr>
                  <a:t>]. Figure 1 illustrates the simulation set with pollutant concentrations obtained by the Gaussian plume model for light (4 m s</a:t>
                </a:r>
                <a:r>
                  <a:rPr lang="en-US" sz="1200" kern="1200" baseline="30000" dirty="0">
                    <a:solidFill>
                      <a:schemeClr val="tx1"/>
                    </a:solidFill>
                    <a:effectLst/>
                    <a:latin typeface="+mn-lt"/>
                    <a:ea typeface="+mn-ea"/>
                    <a:cs typeface="+mn-cs"/>
                  </a:rPr>
                  <a:t>-1</a:t>
                </a:r>
                <a:r>
                  <a:rPr lang="en-US" sz="1200" kern="1200" dirty="0">
                    <a:solidFill>
                      <a:schemeClr val="tx1"/>
                    </a:solidFill>
                    <a:effectLst/>
                    <a:latin typeface="+mn-lt"/>
                    <a:ea typeface="+mn-ea"/>
                    <a:cs typeface="+mn-cs"/>
                  </a:rPr>
                  <a:t>) west winds (270</a:t>
                </a:r>
                <a:r>
                  <a:rPr lang="en-US" sz="1200" kern="1200" baseline="300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degrees) and stability class C (slightly unstable). Sources are marked in red dots and optional locations of sensors are marked in black crosses. 396 optional locations were spread in a grid, 50 m apart, and at least 50 meters from the location of each source. Effective heights of stacks were taken at 10 m. </a:t>
                </a:r>
              </a:p>
              <a:p>
                <a:pPr marL="0" algn="l" defTabSz="914400" rtl="0" eaLnBrk="1" latinLnBrk="0" hangingPunct="1"/>
                <a:endParaRPr lang="en-US" dirty="0"/>
              </a:p>
              <a:p>
                <a:pPr marL="0" algn="l" defTabSz="914400" rtl="0" eaLnBrk="1" latinLnBrk="0" hangingPunct="1"/>
                <a:endParaRPr lang="en-US" dirty="0"/>
              </a:p>
              <a:p>
                <a:pPr marL="0" algn="l" defTabSz="914400" rtl="0" eaLnBrk="1" latinLnBrk="0" hangingPunct="1"/>
                <a:r>
                  <a:rPr lang="en-US" sz="1200" kern="1200" dirty="0">
                    <a:solidFill>
                      <a:schemeClr val="tx1"/>
                    </a:solidFill>
                    <a:effectLst/>
                    <a:latin typeface="+mn-lt"/>
                    <a:ea typeface="+mn-ea"/>
                    <a:cs typeface="+mn-cs"/>
                  </a:rPr>
                  <a:t>Hourly mean wind directions were binned into 8 categories (45</a:t>
                </a:r>
                <a:r>
                  <a:rPr lang="en-US" sz="1200" kern="1200" baseline="300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degrees each) and hourly mean wind speeds into 7 categories (&lt;1, 1-2, 2-4, 4-6, 6-8, 8-10, &gt;10 m s</a:t>
                </a:r>
                <a:r>
                  <a:rPr lang="en-US" sz="1200" kern="1200" baseline="30000" dirty="0">
                    <a:solidFill>
                      <a:schemeClr val="tx1"/>
                    </a:solidFill>
                    <a:effectLst/>
                    <a:latin typeface="+mn-lt"/>
                    <a:ea typeface="+mn-ea"/>
                    <a:cs typeface="+mn-cs"/>
                  </a:rPr>
                  <a:t>-1</a:t>
                </a:r>
                <a:r>
                  <a:rPr lang="en-US" sz="1200" kern="1200" dirty="0">
                    <a:solidFill>
                      <a:schemeClr val="tx1"/>
                    </a:solidFill>
                    <a:effectLst/>
                    <a:latin typeface="+mn-lt"/>
                    <a:ea typeface="+mn-ea"/>
                    <a:cs typeface="+mn-cs"/>
                  </a:rPr>
                  <a:t>). With six possible </a:t>
                </a:r>
                <a:r>
                  <a:rPr lang="en-US" sz="1200" kern="1200" dirty="0" err="1">
                    <a:solidFill>
                      <a:schemeClr val="tx1"/>
                    </a:solidFill>
                    <a:effectLst/>
                    <a:latin typeface="+mn-lt"/>
                    <a:ea typeface="+mn-ea"/>
                    <a:cs typeface="+mn-cs"/>
                  </a:rPr>
                  <a:t>Pasquill</a:t>
                </a:r>
                <a:r>
                  <a:rPr lang="en-US" sz="1200" kern="1200" dirty="0">
                    <a:solidFill>
                      <a:schemeClr val="tx1"/>
                    </a:solidFill>
                    <a:effectLst/>
                    <a:latin typeface="+mn-lt"/>
                    <a:ea typeface="+mn-ea"/>
                    <a:cs typeface="+mn-cs"/>
                  </a:rPr>
                  <a:t>–Gifford classes for atmospheric stability (A-F), 336 weather states exist. The Gaussian plume model was applied with each weather state combination, using the mean value of each wind speed and direction category. For our initial simulation, we used 10-minutes wind data from </a:t>
                </a:r>
                <a:r>
                  <a:rPr lang="en-US" sz="1200" kern="1200" dirty="0" err="1">
                    <a:solidFill>
                      <a:schemeClr val="tx1"/>
                    </a:solidFill>
                    <a:effectLst/>
                    <a:latin typeface="+mn-lt"/>
                    <a:ea typeface="+mn-ea"/>
                    <a:cs typeface="+mn-cs"/>
                  </a:rPr>
                  <a:t>Hadera</a:t>
                </a:r>
                <a:r>
                  <a:rPr lang="en-US" sz="1200" kern="1200" dirty="0">
                    <a:solidFill>
                      <a:schemeClr val="tx1"/>
                    </a:solidFill>
                    <a:effectLst/>
                    <a:latin typeface="+mn-lt"/>
                    <a:ea typeface="+mn-ea"/>
                    <a:cs typeface="+mn-cs"/>
                  </a:rPr>
                  <a:t>-port station, obtained from the Israel Meteorological Service (IMS) for the years 2004-2018, to derive frequencies of each binned category (see Section </a:t>
                </a:r>
                <a:r>
                  <a:rPr lang="he-IL" sz="1200"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5.2.3). Figure 2 shows the </a:t>
                </a:r>
                <a:r>
                  <a:rPr lang="en-US" sz="1200" kern="1200" dirty="0" err="1">
                    <a:solidFill>
                      <a:schemeClr val="tx1"/>
                    </a:solidFill>
                    <a:effectLst/>
                    <a:latin typeface="+mn-lt"/>
                    <a:ea typeface="+mn-ea"/>
                    <a:cs typeface="+mn-cs"/>
                  </a:rPr>
                  <a:t>windrose</a:t>
                </a:r>
                <a:r>
                  <a:rPr lang="en-US" sz="1200" kern="1200" dirty="0">
                    <a:solidFill>
                      <a:schemeClr val="tx1"/>
                    </a:solidFill>
                    <a:effectLst/>
                    <a:latin typeface="+mn-lt"/>
                    <a:ea typeface="+mn-ea"/>
                    <a:cs typeface="+mn-cs"/>
                  </a:rPr>
                  <a:t> distribution of winds used in the initial simulation. The taken wind data are characterized by a bi-model distribution - comprised of west winds of relatively high speeds compared to east winds of lower speeds. The vector-average wind speed and direction is 0.9 m s</a:t>
                </a:r>
                <a:r>
                  <a:rPr lang="en-US" sz="1200" kern="1200" baseline="30000" dirty="0">
                    <a:solidFill>
                      <a:schemeClr val="tx1"/>
                    </a:solidFill>
                    <a:effectLst/>
                    <a:latin typeface="+mn-lt"/>
                    <a:ea typeface="+mn-ea"/>
                    <a:cs typeface="+mn-cs"/>
                  </a:rPr>
                  <a:t>-1</a:t>
                </a:r>
                <a:r>
                  <a:rPr lang="en-US" sz="1200" kern="1200" dirty="0">
                    <a:solidFill>
                      <a:schemeClr val="tx1"/>
                    </a:solidFill>
                    <a:effectLst/>
                    <a:latin typeface="+mn-lt"/>
                    <a:ea typeface="+mn-ea"/>
                    <a:cs typeface="+mn-cs"/>
                  </a:rPr>
                  <a:t> and 298 degrees, respectively. Scalar-average wind speed is 4.2 m s</a:t>
                </a:r>
                <a:r>
                  <a:rPr lang="en-US" sz="1200" kern="1200" baseline="30000" dirty="0">
                    <a:solidFill>
                      <a:schemeClr val="tx1"/>
                    </a:solidFill>
                    <a:effectLst/>
                    <a:latin typeface="+mn-lt"/>
                    <a:ea typeface="+mn-ea"/>
                    <a:cs typeface="+mn-cs"/>
                  </a:rPr>
                  <a:t>-1</a:t>
                </a:r>
                <a:r>
                  <a:rPr lang="en-US" sz="1200" kern="1200" dirty="0">
                    <a:solidFill>
                      <a:schemeClr val="tx1"/>
                    </a:solidFill>
                    <a:effectLst/>
                    <a:latin typeface="+mn-lt"/>
                    <a:ea typeface="+mn-ea"/>
                    <a:cs typeface="+mn-cs"/>
                  </a:rPr>
                  <a:t>. Distribution of stability classes is as follows: A-1%, B-1%, C-6%, D-78%, E-11%, F-3%, as determined according to the </a:t>
                </a:r>
                <a14:m>
                  <m:oMath xmlns:m="http://schemas.openxmlformats.org/officeDocument/2006/math">
                    <m:sSub>
                      <m:sSubPr>
                        <m:ctrlPr>
                          <a:rPr lang="en-US" sz="1200" i="1" kern="1200">
                            <a:solidFill>
                              <a:schemeClr val="tx1"/>
                            </a:solidFill>
                            <a:effectLst/>
                            <a:latin typeface="+mn-lt"/>
                            <a:ea typeface="+mn-ea"/>
                            <a:cs typeface="+mn-cs"/>
                          </a:rPr>
                        </m:ctrlPr>
                      </m:sSubPr>
                      <m:e>
                        <m:r>
                          <a:rPr lang="en-US" sz="1200" i="1" kern="1200">
                            <a:solidFill>
                              <a:schemeClr val="tx1"/>
                            </a:solidFill>
                            <a:effectLst/>
                            <a:latin typeface="+mn-lt"/>
                            <a:ea typeface="+mn-ea"/>
                            <a:cs typeface="+mn-cs"/>
                          </a:rPr>
                          <m:t>𝜎</m:t>
                        </m:r>
                      </m:e>
                      <m:sub>
                        <m:r>
                          <a:rPr lang="en-US" sz="1200" i="1" kern="1200">
                            <a:solidFill>
                              <a:schemeClr val="tx1"/>
                            </a:solidFill>
                            <a:effectLst/>
                            <a:latin typeface="+mn-lt"/>
                            <a:ea typeface="+mn-ea"/>
                            <a:cs typeface="+mn-cs"/>
                          </a:rPr>
                          <m:t>𝐴</m:t>
                        </m:r>
                      </m:sub>
                    </m:sSub>
                  </m:oMath>
                </a14:m>
                <a:r>
                  <a:rPr lang="en-US" sz="1200" kern="1200" dirty="0">
                    <a:solidFill>
                      <a:schemeClr val="tx1"/>
                    </a:solidFill>
                    <a:effectLst/>
                    <a:latin typeface="+mn-lt"/>
                    <a:ea typeface="+mn-ea"/>
                    <a:cs typeface="+mn-cs"/>
                  </a:rPr>
                  <a:t> method (see Section </a:t>
                </a:r>
                <a:r>
                  <a:rPr lang="he-IL" sz="1200"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5.1.2).</a:t>
                </a:r>
                <a:r>
                  <a:rPr lang="en-US" dirty="0">
                    <a:effectLst/>
                  </a:rPr>
                  <a:t> </a:t>
                </a:r>
                <a:endParaRPr lang="en-US" dirty="0"/>
              </a:p>
            </p:txBody>
          </p:sp>
        </mc:Choice>
        <mc:Fallback>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An initial simulation setup was explored. A 1000x1000 m flat area was taken as the simulated arena, with sensors situated at ground level (i.e., z=0 in Eq. 1). Five point-sources (stacks) were arbitrarily given average emission rates of 0.47, 0.51, 0.38, 0.9 and 0.19 [kg s</a:t>
                </a:r>
                <a:r>
                  <a:rPr lang="en-US" sz="1200" kern="1200" baseline="30000" dirty="0">
                    <a:solidFill>
                      <a:schemeClr val="tx1"/>
                    </a:solidFill>
                    <a:effectLst/>
                    <a:latin typeface="+mn-lt"/>
                    <a:ea typeface="+mn-ea"/>
                    <a:cs typeface="+mn-cs"/>
                  </a:rPr>
                  <a:t>-1</a:t>
                </a:r>
                <a:r>
                  <a:rPr lang="en-US" sz="1200" kern="1200" dirty="0">
                    <a:solidFill>
                      <a:schemeClr val="tx1"/>
                    </a:solidFill>
                    <a:effectLst/>
                    <a:latin typeface="+mn-lt"/>
                    <a:ea typeface="+mn-ea"/>
                    <a:cs typeface="+mn-cs"/>
                  </a:rPr>
                  <a:t>]. Figure 1 illustrates the simulation set with pollutant concentrations obtained by the Gaussian plume model for light (4 m s</a:t>
                </a:r>
                <a:r>
                  <a:rPr lang="en-US" sz="1200" kern="1200" baseline="30000" dirty="0">
                    <a:solidFill>
                      <a:schemeClr val="tx1"/>
                    </a:solidFill>
                    <a:effectLst/>
                    <a:latin typeface="+mn-lt"/>
                    <a:ea typeface="+mn-ea"/>
                    <a:cs typeface="+mn-cs"/>
                  </a:rPr>
                  <a:t>-1</a:t>
                </a:r>
                <a:r>
                  <a:rPr lang="en-US" sz="1200" kern="1200" dirty="0">
                    <a:solidFill>
                      <a:schemeClr val="tx1"/>
                    </a:solidFill>
                    <a:effectLst/>
                    <a:latin typeface="+mn-lt"/>
                    <a:ea typeface="+mn-ea"/>
                    <a:cs typeface="+mn-cs"/>
                  </a:rPr>
                  <a:t>) west winds (270</a:t>
                </a:r>
                <a:r>
                  <a:rPr lang="en-US" sz="1200" kern="1200" baseline="300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degrees) and stability class C (slightly unstable). Sources are marked in red dots and optional locations of sensors are marked in black crosses. 396 optional locations were spread in a grid, 50 m apart, and at least 50 meters from the location of each source. Effective heights of stacks were taken at 10 m. </a:t>
                </a:r>
              </a:p>
              <a:p>
                <a:pPr marL="0" algn="l" defTabSz="914400" rtl="0" eaLnBrk="1" latinLnBrk="0" hangingPunct="1"/>
                <a:endParaRPr lang="en-US" dirty="0"/>
              </a:p>
              <a:p>
                <a:pPr marL="0" algn="l" defTabSz="914400" rtl="0" eaLnBrk="1" latinLnBrk="0" hangingPunct="1"/>
                <a:endParaRPr lang="en-US" dirty="0"/>
              </a:p>
              <a:p>
                <a:pPr marL="0" algn="l" defTabSz="914400" rtl="0" eaLnBrk="1" latinLnBrk="0" hangingPunct="1"/>
                <a:r>
                  <a:rPr lang="en-US" sz="1200" kern="1200" dirty="0">
                    <a:solidFill>
                      <a:schemeClr val="tx1"/>
                    </a:solidFill>
                    <a:effectLst/>
                    <a:latin typeface="+mn-lt"/>
                    <a:ea typeface="+mn-ea"/>
                    <a:cs typeface="+mn-cs"/>
                  </a:rPr>
                  <a:t>Hourly mean wind directions were binned into 8 categories (45</a:t>
                </a:r>
                <a:r>
                  <a:rPr lang="en-US" sz="1200" kern="1200" baseline="300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degrees each) and hourly mean wind speeds into 7 categories (&lt;1, 1-2, 2-4, 4-6, 6-8, 8-10, &gt;10 m s</a:t>
                </a:r>
                <a:r>
                  <a:rPr lang="en-US" sz="1200" kern="1200" baseline="30000" dirty="0">
                    <a:solidFill>
                      <a:schemeClr val="tx1"/>
                    </a:solidFill>
                    <a:effectLst/>
                    <a:latin typeface="+mn-lt"/>
                    <a:ea typeface="+mn-ea"/>
                    <a:cs typeface="+mn-cs"/>
                  </a:rPr>
                  <a:t>-1</a:t>
                </a:r>
                <a:r>
                  <a:rPr lang="en-US" sz="1200" kern="1200" dirty="0">
                    <a:solidFill>
                      <a:schemeClr val="tx1"/>
                    </a:solidFill>
                    <a:effectLst/>
                    <a:latin typeface="+mn-lt"/>
                    <a:ea typeface="+mn-ea"/>
                    <a:cs typeface="+mn-cs"/>
                  </a:rPr>
                  <a:t>). With six possible </a:t>
                </a:r>
                <a:r>
                  <a:rPr lang="en-US" sz="1200" kern="1200" dirty="0" err="1">
                    <a:solidFill>
                      <a:schemeClr val="tx1"/>
                    </a:solidFill>
                    <a:effectLst/>
                    <a:latin typeface="+mn-lt"/>
                    <a:ea typeface="+mn-ea"/>
                    <a:cs typeface="+mn-cs"/>
                  </a:rPr>
                  <a:t>Pasquill</a:t>
                </a:r>
                <a:r>
                  <a:rPr lang="en-US" sz="1200" kern="1200" dirty="0">
                    <a:solidFill>
                      <a:schemeClr val="tx1"/>
                    </a:solidFill>
                    <a:effectLst/>
                    <a:latin typeface="+mn-lt"/>
                    <a:ea typeface="+mn-ea"/>
                    <a:cs typeface="+mn-cs"/>
                  </a:rPr>
                  <a:t>–Gifford classes for atmospheric stability (A-F), 336 weather states exist. The Gaussian plume model was applied with each weather state combination, using the mean value of each wind speed and direction category. For our initial simulation, we used 10-minutes wind data from </a:t>
                </a:r>
                <a:r>
                  <a:rPr lang="en-US" sz="1200" kern="1200" dirty="0" err="1">
                    <a:solidFill>
                      <a:schemeClr val="tx1"/>
                    </a:solidFill>
                    <a:effectLst/>
                    <a:latin typeface="+mn-lt"/>
                    <a:ea typeface="+mn-ea"/>
                    <a:cs typeface="+mn-cs"/>
                  </a:rPr>
                  <a:t>Hadera</a:t>
                </a:r>
                <a:r>
                  <a:rPr lang="en-US" sz="1200" kern="1200" dirty="0">
                    <a:solidFill>
                      <a:schemeClr val="tx1"/>
                    </a:solidFill>
                    <a:effectLst/>
                    <a:latin typeface="+mn-lt"/>
                    <a:ea typeface="+mn-ea"/>
                    <a:cs typeface="+mn-cs"/>
                  </a:rPr>
                  <a:t>-port station, obtained from the Israel Meteorological Service (IMS) for the years 2004-2018, to derive frequencies of each binned category (see Section </a:t>
                </a:r>
                <a:r>
                  <a:rPr lang="he-IL" sz="1200"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5.2.3). Figure 2 shows the </a:t>
                </a:r>
                <a:r>
                  <a:rPr lang="en-US" sz="1200" kern="1200" dirty="0" err="1">
                    <a:solidFill>
                      <a:schemeClr val="tx1"/>
                    </a:solidFill>
                    <a:effectLst/>
                    <a:latin typeface="+mn-lt"/>
                    <a:ea typeface="+mn-ea"/>
                    <a:cs typeface="+mn-cs"/>
                  </a:rPr>
                  <a:t>windrose</a:t>
                </a:r>
                <a:r>
                  <a:rPr lang="en-US" sz="1200" kern="1200" dirty="0">
                    <a:solidFill>
                      <a:schemeClr val="tx1"/>
                    </a:solidFill>
                    <a:effectLst/>
                    <a:latin typeface="+mn-lt"/>
                    <a:ea typeface="+mn-ea"/>
                    <a:cs typeface="+mn-cs"/>
                  </a:rPr>
                  <a:t> distribution of winds used in the initial simulation. The taken wind data are characterized by a bi-model distribution - comprised of west winds of relatively high speeds compared to east winds of lower speeds. The vector-average wind speed and direction is 0.9 m s</a:t>
                </a:r>
                <a:r>
                  <a:rPr lang="en-US" sz="1200" kern="1200" baseline="30000" dirty="0">
                    <a:solidFill>
                      <a:schemeClr val="tx1"/>
                    </a:solidFill>
                    <a:effectLst/>
                    <a:latin typeface="+mn-lt"/>
                    <a:ea typeface="+mn-ea"/>
                    <a:cs typeface="+mn-cs"/>
                  </a:rPr>
                  <a:t>-1</a:t>
                </a:r>
                <a:r>
                  <a:rPr lang="en-US" sz="1200" kern="1200" dirty="0">
                    <a:solidFill>
                      <a:schemeClr val="tx1"/>
                    </a:solidFill>
                    <a:effectLst/>
                    <a:latin typeface="+mn-lt"/>
                    <a:ea typeface="+mn-ea"/>
                    <a:cs typeface="+mn-cs"/>
                  </a:rPr>
                  <a:t> and 298 degrees, respectively. Scalar-average wind speed is 4.2 m s</a:t>
                </a:r>
                <a:r>
                  <a:rPr lang="en-US" sz="1200" kern="1200" baseline="30000" dirty="0">
                    <a:solidFill>
                      <a:schemeClr val="tx1"/>
                    </a:solidFill>
                    <a:effectLst/>
                    <a:latin typeface="+mn-lt"/>
                    <a:ea typeface="+mn-ea"/>
                    <a:cs typeface="+mn-cs"/>
                  </a:rPr>
                  <a:t>-1</a:t>
                </a:r>
                <a:r>
                  <a:rPr lang="en-US" sz="1200" kern="1200" dirty="0">
                    <a:solidFill>
                      <a:schemeClr val="tx1"/>
                    </a:solidFill>
                    <a:effectLst/>
                    <a:latin typeface="+mn-lt"/>
                    <a:ea typeface="+mn-ea"/>
                    <a:cs typeface="+mn-cs"/>
                  </a:rPr>
                  <a:t>. Distribution of stability classes is as follows: A-1%, B-1%, C-6%, D-78%, E-11%, F-3%, as determined according to the </a:t>
                </a:r>
                <a:r>
                  <a:rPr lang="en-US" sz="1200" i="0" kern="1200">
                    <a:solidFill>
                      <a:schemeClr val="tx1"/>
                    </a:solidFill>
                    <a:effectLst/>
                    <a:latin typeface="+mn-lt"/>
                    <a:ea typeface="+mn-ea"/>
                    <a:cs typeface="+mn-cs"/>
                  </a:rPr>
                  <a:t>𝜎_𝐴</a:t>
                </a:r>
                <a:r>
                  <a:rPr lang="en-US" sz="1200" kern="1200" dirty="0">
                    <a:solidFill>
                      <a:schemeClr val="tx1"/>
                    </a:solidFill>
                    <a:effectLst/>
                    <a:latin typeface="+mn-lt"/>
                    <a:ea typeface="+mn-ea"/>
                    <a:cs typeface="+mn-cs"/>
                  </a:rPr>
                  <a:t> method (see Section </a:t>
                </a:r>
                <a:r>
                  <a:rPr lang="he-IL" sz="1200"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5.1.2).</a:t>
                </a:r>
                <a:r>
                  <a:rPr lang="en-US" dirty="0">
                    <a:effectLst/>
                  </a:rPr>
                  <a:t> </a:t>
                </a:r>
                <a:endParaRPr lang="en-US" dirty="0"/>
              </a:p>
            </p:txBody>
          </p:sp>
        </mc:Fallback>
      </mc:AlternateContent>
      <p:sp>
        <p:nvSpPr>
          <p:cNvPr id="4" name="Slide Number Placeholder 3"/>
          <p:cNvSpPr>
            <a:spLocks noGrp="1"/>
          </p:cNvSpPr>
          <p:nvPr>
            <p:ph type="sldNum" sz="quarter" idx="5"/>
          </p:nvPr>
        </p:nvSpPr>
        <p:spPr/>
        <p:txBody>
          <a:bodyPr/>
          <a:lstStyle/>
          <a:p>
            <a:fld id="{4C19DB6A-656C-944F-A024-0E1A7C45D2CF}" type="slidenum">
              <a:rPr lang="en-US" smtClean="0"/>
              <a:t>20</a:t>
            </a:fld>
            <a:endParaRPr lang="en-US"/>
          </a:p>
        </p:txBody>
      </p:sp>
    </p:spTree>
    <p:extLst>
      <p:ext uri="{BB962C8B-B14F-4D97-AF65-F5344CB8AC3E}">
        <p14:creationId xmlns:p14="http://schemas.microsoft.com/office/powerpoint/2010/main" val="21101121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An initial simulation setup was explored. A 1000x1000 m flat area was taken as the simulated arena, with sensors situated at ground level (i.e., z=0 in Eq. 1). Five point-sources (stacks) were arbitrarily given average emission rates of 0.47, 0.51, 0.38, 0.9 and 0.19 [kg s</a:t>
                </a:r>
                <a:r>
                  <a:rPr lang="en-US" sz="1200" kern="1200" baseline="30000" dirty="0">
                    <a:solidFill>
                      <a:schemeClr val="tx1"/>
                    </a:solidFill>
                    <a:effectLst/>
                    <a:latin typeface="+mn-lt"/>
                    <a:ea typeface="+mn-ea"/>
                    <a:cs typeface="+mn-cs"/>
                  </a:rPr>
                  <a:t>-1</a:t>
                </a:r>
                <a:r>
                  <a:rPr lang="en-US" sz="1200" kern="1200" dirty="0">
                    <a:solidFill>
                      <a:schemeClr val="tx1"/>
                    </a:solidFill>
                    <a:effectLst/>
                    <a:latin typeface="+mn-lt"/>
                    <a:ea typeface="+mn-ea"/>
                    <a:cs typeface="+mn-cs"/>
                  </a:rPr>
                  <a:t>]. Figure 1 illustrates the simulation set with pollutant concentrations obtained by the Gaussian plume model for light (4 m s</a:t>
                </a:r>
                <a:r>
                  <a:rPr lang="en-US" sz="1200" kern="1200" baseline="30000" dirty="0">
                    <a:solidFill>
                      <a:schemeClr val="tx1"/>
                    </a:solidFill>
                    <a:effectLst/>
                    <a:latin typeface="+mn-lt"/>
                    <a:ea typeface="+mn-ea"/>
                    <a:cs typeface="+mn-cs"/>
                  </a:rPr>
                  <a:t>-1</a:t>
                </a:r>
                <a:r>
                  <a:rPr lang="en-US" sz="1200" kern="1200" dirty="0">
                    <a:solidFill>
                      <a:schemeClr val="tx1"/>
                    </a:solidFill>
                    <a:effectLst/>
                    <a:latin typeface="+mn-lt"/>
                    <a:ea typeface="+mn-ea"/>
                    <a:cs typeface="+mn-cs"/>
                  </a:rPr>
                  <a:t>) west winds (270</a:t>
                </a:r>
                <a:r>
                  <a:rPr lang="en-US" sz="1200" kern="1200" baseline="300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degrees) and stability class C (slightly unstable). Sources are marked in red dots and optional locations of sensors are marked in black crosses. 396 optional locations were spread in a grid, 50 m apart, and at least 50 meters from the location of each source. Effective heights of stacks were taken at 10 m. </a:t>
                </a:r>
              </a:p>
              <a:p>
                <a:pPr marL="0" algn="l" defTabSz="914400" rtl="0" eaLnBrk="1" latinLnBrk="0" hangingPunct="1"/>
                <a:endParaRPr lang="en-US" dirty="0"/>
              </a:p>
              <a:p>
                <a:pPr marL="0" algn="l" defTabSz="914400" rtl="0" eaLnBrk="1" latinLnBrk="0" hangingPunct="1"/>
                <a:endParaRPr lang="en-US" dirty="0"/>
              </a:p>
              <a:p>
                <a:pPr marL="0" algn="l" defTabSz="914400" rtl="0" eaLnBrk="1" latinLnBrk="0" hangingPunct="1"/>
                <a:r>
                  <a:rPr lang="en-US" sz="1200" kern="1200" dirty="0">
                    <a:solidFill>
                      <a:schemeClr val="tx1"/>
                    </a:solidFill>
                    <a:effectLst/>
                    <a:latin typeface="+mn-lt"/>
                    <a:ea typeface="+mn-ea"/>
                    <a:cs typeface="+mn-cs"/>
                  </a:rPr>
                  <a:t>Hourly mean wind directions were binned into 8 categories (45</a:t>
                </a:r>
                <a:r>
                  <a:rPr lang="en-US" sz="1200" kern="1200" baseline="300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degrees each) and hourly mean wind speeds into 7 categories (&lt;1, 1-2, 2-4, 4-6, 6-8, 8-10, &gt;10 m s</a:t>
                </a:r>
                <a:r>
                  <a:rPr lang="en-US" sz="1200" kern="1200" baseline="30000" dirty="0">
                    <a:solidFill>
                      <a:schemeClr val="tx1"/>
                    </a:solidFill>
                    <a:effectLst/>
                    <a:latin typeface="+mn-lt"/>
                    <a:ea typeface="+mn-ea"/>
                    <a:cs typeface="+mn-cs"/>
                  </a:rPr>
                  <a:t>-1</a:t>
                </a:r>
                <a:r>
                  <a:rPr lang="en-US" sz="1200" kern="1200" dirty="0">
                    <a:solidFill>
                      <a:schemeClr val="tx1"/>
                    </a:solidFill>
                    <a:effectLst/>
                    <a:latin typeface="+mn-lt"/>
                    <a:ea typeface="+mn-ea"/>
                    <a:cs typeface="+mn-cs"/>
                  </a:rPr>
                  <a:t>). With six possible </a:t>
                </a:r>
                <a:r>
                  <a:rPr lang="en-US" sz="1200" kern="1200" dirty="0" err="1">
                    <a:solidFill>
                      <a:schemeClr val="tx1"/>
                    </a:solidFill>
                    <a:effectLst/>
                    <a:latin typeface="+mn-lt"/>
                    <a:ea typeface="+mn-ea"/>
                    <a:cs typeface="+mn-cs"/>
                  </a:rPr>
                  <a:t>Pasquill</a:t>
                </a:r>
                <a:r>
                  <a:rPr lang="en-US" sz="1200" kern="1200" dirty="0">
                    <a:solidFill>
                      <a:schemeClr val="tx1"/>
                    </a:solidFill>
                    <a:effectLst/>
                    <a:latin typeface="+mn-lt"/>
                    <a:ea typeface="+mn-ea"/>
                    <a:cs typeface="+mn-cs"/>
                  </a:rPr>
                  <a:t>–Gifford classes for atmospheric stability (A-F), 336 weather states exist. The Gaussian plume model was applied with each weather state combination, using the mean value of each wind speed and direction category. For our initial simulation, we used 10-minutes wind data from </a:t>
                </a:r>
                <a:r>
                  <a:rPr lang="en-US" sz="1200" kern="1200" dirty="0" err="1">
                    <a:solidFill>
                      <a:schemeClr val="tx1"/>
                    </a:solidFill>
                    <a:effectLst/>
                    <a:latin typeface="+mn-lt"/>
                    <a:ea typeface="+mn-ea"/>
                    <a:cs typeface="+mn-cs"/>
                  </a:rPr>
                  <a:t>Hadera</a:t>
                </a:r>
                <a:r>
                  <a:rPr lang="en-US" sz="1200" kern="1200" dirty="0">
                    <a:solidFill>
                      <a:schemeClr val="tx1"/>
                    </a:solidFill>
                    <a:effectLst/>
                    <a:latin typeface="+mn-lt"/>
                    <a:ea typeface="+mn-ea"/>
                    <a:cs typeface="+mn-cs"/>
                  </a:rPr>
                  <a:t>-port station, obtained from the Israel Meteorological Service (IMS) for the years 2004-2018, to derive frequencies of each binned category (see Section </a:t>
                </a:r>
                <a:r>
                  <a:rPr lang="he-IL" sz="1200"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5.2.3). Figure 2 shows the </a:t>
                </a:r>
                <a:r>
                  <a:rPr lang="en-US" sz="1200" kern="1200" dirty="0" err="1">
                    <a:solidFill>
                      <a:schemeClr val="tx1"/>
                    </a:solidFill>
                    <a:effectLst/>
                    <a:latin typeface="+mn-lt"/>
                    <a:ea typeface="+mn-ea"/>
                    <a:cs typeface="+mn-cs"/>
                  </a:rPr>
                  <a:t>windrose</a:t>
                </a:r>
                <a:r>
                  <a:rPr lang="en-US" sz="1200" kern="1200" dirty="0">
                    <a:solidFill>
                      <a:schemeClr val="tx1"/>
                    </a:solidFill>
                    <a:effectLst/>
                    <a:latin typeface="+mn-lt"/>
                    <a:ea typeface="+mn-ea"/>
                    <a:cs typeface="+mn-cs"/>
                  </a:rPr>
                  <a:t> distribution of winds used in the initial simulation. The taken wind data are characterized by a bi-model distribution - comprised of west winds of relatively high speeds compared to east winds of lower speeds. The vector-average wind speed and direction is 0.9 m s</a:t>
                </a:r>
                <a:r>
                  <a:rPr lang="en-US" sz="1200" kern="1200" baseline="30000" dirty="0">
                    <a:solidFill>
                      <a:schemeClr val="tx1"/>
                    </a:solidFill>
                    <a:effectLst/>
                    <a:latin typeface="+mn-lt"/>
                    <a:ea typeface="+mn-ea"/>
                    <a:cs typeface="+mn-cs"/>
                  </a:rPr>
                  <a:t>-1</a:t>
                </a:r>
                <a:r>
                  <a:rPr lang="en-US" sz="1200" kern="1200" dirty="0">
                    <a:solidFill>
                      <a:schemeClr val="tx1"/>
                    </a:solidFill>
                    <a:effectLst/>
                    <a:latin typeface="+mn-lt"/>
                    <a:ea typeface="+mn-ea"/>
                    <a:cs typeface="+mn-cs"/>
                  </a:rPr>
                  <a:t> and 298 degrees, respectively. Scalar-average wind speed is 4.2 m s</a:t>
                </a:r>
                <a:r>
                  <a:rPr lang="en-US" sz="1200" kern="1200" baseline="30000" dirty="0">
                    <a:solidFill>
                      <a:schemeClr val="tx1"/>
                    </a:solidFill>
                    <a:effectLst/>
                    <a:latin typeface="+mn-lt"/>
                    <a:ea typeface="+mn-ea"/>
                    <a:cs typeface="+mn-cs"/>
                  </a:rPr>
                  <a:t>-1</a:t>
                </a:r>
                <a:r>
                  <a:rPr lang="en-US" sz="1200" kern="1200" dirty="0">
                    <a:solidFill>
                      <a:schemeClr val="tx1"/>
                    </a:solidFill>
                    <a:effectLst/>
                    <a:latin typeface="+mn-lt"/>
                    <a:ea typeface="+mn-ea"/>
                    <a:cs typeface="+mn-cs"/>
                  </a:rPr>
                  <a:t>. Distribution of stability classes is as follows: A-1%, B-1%, C-6%, D-78%, E-11%, F-3%, as determined according to the </a:t>
                </a:r>
                <a14:m>
                  <m:oMath xmlns:m="http://schemas.openxmlformats.org/officeDocument/2006/math">
                    <m:sSub>
                      <m:sSubPr>
                        <m:ctrlPr>
                          <a:rPr lang="en-US" sz="1200" i="1" kern="1200">
                            <a:solidFill>
                              <a:schemeClr val="tx1"/>
                            </a:solidFill>
                            <a:effectLst/>
                            <a:latin typeface="+mn-lt"/>
                            <a:ea typeface="+mn-ea"/>
                            <a:cs typeface="+mn-cs"/>
                          </a:rPr>
                        </m:ctrlPr>
                      </m:sSubPr>
                      <m:e>
                        <m:r>
                          <a:rPr lang="en-US" sz="1200" i="1" kern="1200">
                            <a:solidFill>
                              <a:schemeClr val="tx1"/>
                            </a:solidFill>
                            <a:effectLst/>
                            <a:latin typeface="+mn-lt"/>
                            <a:ea typeface="+mn-ea"/>
                            <a:cs typeface="+mn-cs"/>
                          </a:rPr>
                          <m:t>𝜎</m:t>
                        </m:r>
                      </m:e>
                      <m:sub>
                        <m:r>
                          <a:rPr lang="en-US" sz="1200" i="1" kern="1200">
                            <a:solidFill>
                              <a:schemeClr val="tx1"/>
                            </a:solidFill>
                            <a:effectLst/>
                            <a:latin typeface="+mn-lt"/>
                            <a:ea typeface="+mn-ea"/>
                            <a:cs typeface="+mn-cs"/>
                          </a:rPr>
                          <m:t>𝐴</m:t>
                        </m:r>
                      </m:sub>
                    </m:sSub>
                  </m:oMath>
                </a14:m>
                <a:r>
                  <a:rPr lang="en-US" sz="1200" kern="1200" dirty="0">
                    <a:solidFill>
                      <a:schemeClr val="tx1"/>
                    </a:solidFill>
                    <a:effectLst/>
                    <a:latin typeface="+mn-lt"/>
                    <a:ea typeface="+mn-ea"/>
                    <a:cs typeface="+mn-cs"/>
                  </a:rPr>
                  <a:t> method (see Section </a:t>
                </a:r>
                <a:r>
                  <a:rPr lang="he-IL" sz="1200"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5.1.2).</a:t>
                </a:r>
                <a:r>
                  <a:rPr lang="en-US" dirty="0">
                    <a:effectLst/>
                  </a:rPr>
                  <a:t> </a:t>
                </a:r>
                <a:endParaRPr lang="en-US" dirty="0"/>
              </a:p>
            </p:txBody>
          </p:sp>
        </mc:Choice>
        <mc:Fallback>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An initial simulation setup was explored. A 1000x1000 m flat area was taken as the simulated arena, with sensors situated at ground level (i.e., z=0 in Eq. 1). Five point-sources (stacks) were arbitrarily given average emission rates of 0.47, 0.51, 0.38, 0.9 and 0.19 [kg s</a:t>
                </a:r>
                <a:r>
                  <a:rPr lang="en-US" sz="1200" kern="1200" baseline="30000" dirty="0">
                    <a:solidFill>
                      <a:schemeClr val="tx1"/>
                    </a:solidFill>
                    <a:effectLst/>
                    <a:latin typeface="+mn-lt"/>
                    <a:ea typeface="+mn-ea"/>
                    <a:cs typeface="+mn-cs"/>
                  </a:rPr>
                  <a:t>-1</a:t>
                </a:r>
                <a:r>
                  <a:rPr lang="en-US" sz="1200" kern="1200" dirty="0">
                    <a:solidFill>
                      <a:schemeClr val="tx1"/>
                    </a:solidFill>
                    <a:effectLst/>
                    <a:latin typeface="+mn-lt"/>
                    <a:ea typeface="+mn-ea"/>
                    <a:cs typeface="+mn-cs"/>
                  </a:rPr>
                  <a:t>]. Figure 1 illustrates the simulation set with pollutant concentrations obtained by the Gaussian plume model for light (4 m s</a:t>
                </a:r>
                <a:r>
                  <a:rPr lang="en-US" sz="1200" kern="1200" baseline="30000" dirty="0">
                    <a:solidFill>
                      <a:schemeClr val="tx1"/>
                    </a:solidFill>
                    <a:effectLst/>
                    <a:latin typeface="+mn-lt"/>
                    <a:ea typeface="+mn-ea"/>
                    <a:cs typeface="+mn-cs"/>
                  </a:rPr>
                  <a:t>-1</a:t>
                </a:r>
                <a:r>
                  <a:rPr lang="en-US" sz="1200" kern="1200" dirty="0">
                    <a:solidFill>
                      <a:schemeClr val="tx1"/>
                    </a:solidFill>
                    <a:effectLst/>
                    <a:latin typeface="+mn-lt"/>
                    <a:ea typeface="+mn-ea"/>
                    <a:cs typeface="+mn-cs"/>
                  </a:rPr>
                  <a:t>) west winds (270</a:t>
                </a:r>
                <a:r>
                  <a:rPr lang="en-US" sz="1200" kern="1200" baseline="300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degrees) and stability class C (slightly unstable). Sources are marked in red dots and optional locations of sensors are marked in black crosses. 396 optional locations were spread in a grid, 50 m apart, and at least 50 meters from the location of each source. Effective heights of stacks were taken at 10 m. </a:t>
                </a:r>
              </a:p>
              <a:p>
                <a:pPr marL="0" algn="l" defTabSz="914400" rtl="0" eaLnBrk="1" latinLnBrk="0" hangingPunct="1"/>
                <a:endParaRPr lang="en-US" dirty="0"/>
              </a:p>
              <a:p>
                <a:pPr marL="0" algn="l" defTabSz="914400" rtl="0" eaLnBrk="1" latinLnBrk="0" hangingPunct="1"/>
                <a:endParaRPr lang="en-US" dirty="0"/>
              </a:p>
              <a:p>
                <a:pPr marL="0" algn="l" defTabSz="914400" rtl="0" eaLnBrk="1" latinLnBrk="0" hangingPunct="1"/>
                <a:r>
                  <a:rPr lang="en-US" sz="1200" kern="1200" dirty="0">
                    <a:solidFill>
                      <a:schemeClr val="tx1"/>
                    </a:solidFill>
                    <a:effectLst/>
                    <a:latin typeface="+mn-lt"/>
                    <a:ea typeface="+mn-ea"/>
                    <a:cs typeface="+mn-cs"/>
                  </a:rPr>
                  <a:t>Hourly mean wind directions were binned into 8 categories (45</a:t>
                </a:r>
                <a:r>
                  <a:rPr lang="en-US" sz="1200" kern="1200" baseline="300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degrees each) and hourly mean wind speeds into 7 categories (&lt;1, 1-2, 2-4, 4-6, 6-8, 8-10, &gt;10 m s</a:t>
                </a:r>
                <a:r>
                  <a:rPr lang="en-US" sz="1200" kern="1200" baseline="30000" dirty="0">
                    <a:solidFill>
                      <a:schemeClr val="tx1"/>
                    </a:solidFill>
                    <a:effectLst/>
                    <a:latin typeface="+mn-lt"/>
                    <a:ea typeface="+mn-ea"/>
                    <a:cs typeface="+mn-cs"/>
                  </a:rPr>
                  <a:t>-1</a:t>
                </a:r>
                <a:r>
                  <a:rPr lang="en-US" sz="1200" kern="1200" dirty="0">
                    <a:solidFill>
                      <a:schemeClr val="tx1"/>
                    </a:solidFill>
                    <a:effectLst/>
                    <a:latin typeface="+mn-lt"/>
                    <a:ea typeface="+mn-ea"/>
                    <a:cs typeface="+mn-cs"/>
                  </a:rPr>
                  <a:t>). With six possible </a:t>
                </a:r>
                <a:r>
                  <a:rPr lang="en-US" sz="1200" kern="1200" dirty="0" err="1">
                    <a:solidFill>
                      <a:schemeClr val="tx1"/>
                    </a:solidFill>
                    <a:effectLst/>
                    <a:latin typeface="+mn-lt"/>
                    <a:ea typeface="+mn-ea"/>
                    <a:cs typeface="+mn-cs"/>
                  </a:rPr>
                  <a:t>Pasquill</a:t>
                </a:r>
                <a:r>
                  <a:rPr lang="en-US" sz="1200" kern="1200" dirty="0">
                    <a:solidFill>
                      <a:schemeClr val="tx1"/>
                    </a:solidFill>
                    <a:effectLst/>
                    <a:latin typeface="+mn-lt"/>
                    <a:ea typeface="+mn-ea"/>
                    <a:cs typeface="+mn-cs"/>
                  </a:rPr>
                  <a:t>–Gifford classes for atmospheric stability (A-F), 336 weather states exist. The Gaussian plume model was applied with each weather state combination, using the mean value of each wind speed and direction category. For our initial simulation, we used 10-minutes wind data from </a:t>
                </a:r>
                <a:r>
                  <a:rPr lang="en-US" sz="1200" kern="1200" dirty="0" err="1">
                    <a:solidFill>
                      <a:schemeClr val="tx1"/>
                    </a:solidFill>
                    <a:effectLst/>
                    <a:latin typeface="+mn-lt"/>
                    <a:ea typeface="+mn-ea"/>
                    <a:cs typeface="+mn-cs"/>
                  </a:rPr>
                  <a:t>Hadera</a:t>
                </a:r>
                <a:r>
                  <a:rPr lang="en-US" sz="1200" kern="1200" dirty="0">
                    <a:solidFill>
                      <a:schemeClr val="tx1"/>
                    </a:solidFill>
                    <a:effectLst/>
                    <a:latin typeface="+mn-lt"/>
                    <a:ea typeface="+mn-ea"/>
                    <a:cs typeface="+mn-cs"/>
                  </a:rPr>
                  <a:t>-port station, obtained from the Israel Meteorological Service (IMS) for the years 2004-2018, to derive frequencies of each binned category (see Section </a:t>
                </a:r>
                <a:r>
                  <a:rPr lang="he-IL" sz="1200"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5.2.3). Figure 2 shows the </a:t>
                </a:r>
                <a:r>
                  <a:rPr lang="en-US" sz="1200" kern="1200" dirty="0" err="1">
                    <a:solidFill>
                      <a:schemeClr val="tx1"/>
                    </a:solidFill>
                    <a:effectLst/>
                    <a:latin typeface="+mn-lt"/>
                    <a:ea typeface="+mn-ea"/>
                    <a:cs typeface="+mn-cs"/>
                  </a:rPr>
                  <a:t>windrose</a:t>
                </a:r>
                <a:r>
                  <a:rPr lang="en-US" sz="1200" kern="1200" dirty="0">
                    <a:solidFill>
                      <a:schemeClr val="tx1"/>
                    </a:solidFill>
                    <a:effectLst/>
                    <a:latin typeface="+mn-lt"/>
                    <a:ea typeface="+mn-ea"/>
                    <a:cs typeface="+mn-cs"/>
                  </a:rPr>
                  <a:t> distribution of winds used in the initial simulation. The taken wind data are characterized by a bi-model distribution - comprised of west winds of relatively high speeds compared to east winds of lower speeds. The vector-average wind speed and direction is 0.9 m s</a:t>
                </a:r>
                <a:r>
                  <a:rPr lang="en-US" sz="1200" kern="1200" baseline="30000" dirty="0">
                    <a:solidFill>
                      <a:schemeClr val="tx1"/>
                    </a:solidFill>
                    <a:effectLst/>
                    <a:latin typeface="+mn-lt"/>
                    <a:ea typeface="+mn-ea"/>
                    <a:cs typeface="+mn-cs"/>
                  </a:rPr>
                  <a:t>-1</a:t>
                </a:r>
                <a:r>
                  <a:rPr lang="en-US" sz="1200" kern="1200" dirty="0">
                    <a:solidFill>
                      <a:schemeClr val="tx1"/>
                    </a:solidFill>
                    <a:effectLst/>
                    <a:latin typeface="+mn-lt"/>
                    <a:ea typeface="+mn-ea"/>
                    <a:cs typeface="+mn-cs"/>
                  </a:rPr>
                  <a:t> and 298 degrees, respectively. Scalar-average wind speed is 4.2 m s</a:t>
                </a:r>
                <a:r>
                  <a:rPr lang="en-US" sz="1200" kern="1200" baseline="30000" dirty="0">
                    <a:solidFill>
                      <a:schemeClr val="tx1"/>
                    </a:solidFill>
                    <a:effectLst/>
                    <a:latin typeface="+mn-lt"/>
                    <a:ea typeface="+mn-ea"/>
                    <a:cs typeface="+mn-cs"/>
                  </a:rPr>
                  <a:t>-1</a:t>
                </a:r>
                <a:r>
                  <a:rPr lang="en-US" sz="1200" kern="1200" dirty="0">
                    <a:solidFill>
                      <a:schemeClr val="tx1"/>
                    </a:solidFill>
                    <a:effectLst/>
                    <a:latin typeface="+mn-lt"/>
                    <a:ea typeface="+mn-ea"/>
                    <a:cs typeface="+mn-cs"/>
                  </a:rPr>
                  <a:t>. Distribution of stability classes is as follows: A-1%, B-1%, C-6%, D-78%, E-11%, F-3%, as determined according to the </a:t>
                </a:r>
                <a:r>
                  <a:rPr lang="en-US" sz="1200" i="0" kern="1200">
                    <a:solidFill>
                      <a:schemeClr val="tx1"/>
                    </a:solidFill>
                    <a:effectLst/>
                    <a:latin typeface="+mn-lt"/>
                    <a:ea typeface="+mn-ea"/>
                    <a:cs typeface="+mn-cs"/>
                  </a:rPr>
                  <a:t>𝜎_𝐴</a:t>
                </a:r>
                <a:r>
                  <a:rPr lang="en-US" sz="1200" kern="1200" dirty="0">
                    <a:solidFill>
                      <a:schemeClr val="tx1"/>
                    </a:solidFill>
                    <a:effectLst/>
                    <a:latin typeface="+mn-lt"/>
                    <a:ea typeface="+mn-ea"/>
                    <a:cs typeface="+mn-cs"/>
                  </a:rPr>
                  <a:t> method (see Section </a:t>
                </a:r>
                <a:r>
                  <a:rPr lang="he-IL" sz="1200"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5.1.2).</a:t>
                </a:r>
                <a:r>
                  <a:rPr lang="en-US" dirty="0">
                    <a:effectLst/>
                  </a:rPr>
                  <a:t> </a:t>
                </a:r>
                <a:endParaRPr lang="en-US" dirty="0"/>
              </a:p>
            </p:txBody>
          </p:sp>
        </mc:Fallback>
      </mc:AlternateContent>
      <p:sp>
        <p:nvSpPr>
          <p:cNvPr id="4" name="Slide Number Placeholder 3"/>
          <p:cNvSpPr>
            <a:spLocks noGrp="1"/>
          </p:cNvSpPr>
          <p:nvPr>
            <p:ph type="sldNum" sz="quarter" idx="5"/>
          </p:nvPr>
        </p:nvSpPr>
        <p:spPr/>
        <p:txBody>
          <a:bodyPr/>
          <a:lstStyle/>
          <a:p>
            <a:fld id="{4C19DB6A-656C-944F-A024-0E1A7C45D2CF}" type="slidenum">
              <a:rPr lang="en-US" smtClean="0"/>
              <a:t>21</a:t>
            </a:fld>
            <a:endParaRPr lang="en-US"/>
          </a:p>
        </p:txBody>
      </p:sp>
    </p:spTree>
    <p:extLst>
      <p:ext uri="{BB962C8B-B14F-4D97-AF65-F5344CB8AC3E}">
        <p14:creationId xmlns:p14="http://schemas.microsoft.com/office/powerpoint/2010/main" val="5739001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Notes Placeholder 2"/>
              <p:cNvSpPr>
                <a:spLocks noGrp="1"/>
              </p:cNvSpPr>
              <p:nvPr>
                <p:ph type="body" idx="1"/>
              </p:nvPr>
            </p:nvSpPr>
            <p:spPr/>
            <p:txBody>
              <a:bodyPr/>
              <a:lstStyle/>
              <a:p>
                <a:pPr marL="0" algn="r" defTabSz="914400" rtl="1" eaLnBrk="1" latinLnBrk="0" hangingPunct="1"/>
                <a:r>
                  <a:rPr lang="he-IL" dirty="0"/>
                  <a:t>להראות גם סרטון וגם גרפים שמראים התכנסות לסוג האלגוריתם. </a:t>
                </a:r>
              </a:p>
              <a:p>
                <a:pPr marL="0" algn="l" defTabSz="914400" rtl="0" eaLnBrk="1" latinLnBrk="0" hangingPunct="1"/>
                <a:endParaRPr lang="he-IL"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Once all pre-calculations are obtained, the optimization process starts. </a:t>
                </a:r>
                <a:endParaRPr lang="he-IL"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he-IL"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Technically, we assume that each location </a:t>
                </a:r>
                <a14:m>
                  <m:oMath xmlns:m="http://schemas.openxmlformats.org/officeDocument/2006/math">
                    <m:r>
                      <m:rPr>
                        <m:sty m:val="p"/>
                      </m:rPr>
                      <a:rPr lang="en-US" sz="1200" kern="1200">
                        <a:solidFill>
                          <a:schemeClr val="tx1"/>
                        </a:solidFill>
                        <a:effectLst/>
                        <a:latin typeface="Cambria Math" panose="02040503050406030204" pitchFamily="18" charset="0"/>
                        <a:ea typeface="+mn-ea"/>
                        <a:cs typeface="+mn-cs"/>
                      </a:rPr>
                      <m:t>ω</m:t>
                    </m:r>
                    <m:r>
                      <a:rPr lang="en-US" sz="1200" kern="1200">
                        <a:solidFill>
                          <a:schemeClr val="tx1"/>
                        </a:solidFill>
                        <a:effectLst/>
                        <a:latin typeface="Cambria Math" panose="02040503050406030204" pitchFamily="18" charset="0"/>
                        <a:ea typeface="+mn-ea"/>
                        <a:cs typeface="+mn-cs"/>
                      </a:rPr>
                      <m:t>∈</m:t>
                    </m:r>
                    <m:r>
                      <m:rPr>
                        <m:sty m:val="p"/>
                      </m:rPr>
                      <a:rPr lang="en-US" sz="1200" kern="1200">
                        <a:solidFill>
                          <a:schemeClr val="tx1"/>
                        </a:solidFill>
                        <a:effectLst/>
                        <a:latin typeface="Cambria Math" panose="02040503050406030204" pitchFamily="18" charset="0"/>
                        <a:ea typeface="+mn-ea"/>
                        <a:cs typeface="+mn-cs"/>
                      </a:rPr>
                      <m:t>Ω</m:t>
                    </m:r>
                  </m:oMath>
                </a14:m>
                <a:r>
                  <a:rPr lang="en-US" sz="1200" kern="1200" dirty="0">
                    <a:solidFill>
                      <a:schemeClr val="tx1"/>
                    </a:solidFill>
                    <a:effectLst/>
                    <a:latin typeface="+mn-lt"/>
                    <a:ea typeface="+mn-ea"/>
                    <a:cs typeface="+mn-cs"/>
                  </a:rPr>
                  <a:t> may host a sensor. The decision variables are held in a data array, each value represents a sensor, linked to a certain location </a:t>
                </a:r>
                <a14:m>
                  <m:oMath xmlns:m="http://schemas.openxmlformats.org/officeDocument/2006/math">
                    <m:r>
                      <m:rPr>
                        <m:sty m:val="p"/>
                      </m:rPr>
                      <a:rPr lang="en-US" sz="1200" kern="1200">
                        <a:solidFill>
                          <a:schemeClr val="tx1"/>
                        </a:solidFill>
                        <a:effectLst/>
                        <a:latin typeface="Cambria Math" panose="02040503050406030204" pitchFamily="18" charset="0"/>
                        <a:ea typeface="+mn-ea"/>
                        <a:cs typeface="+mn-cs"/>
                      </a:rPr>
                      <m:t>ω</m:t>
                    </m:r>
                    <m:r>
                      <a:rPr lang="en-US" sz="1200" kern="1200">
                        <a:solidFill>
                          <a:schemeClr val="tx1"/>
                        </a:solidFill>
                        <a:effectLst/>
                        <a:latin typeface="Cambria Math" panose="02040503050406030204" pitchFamily="18" charset="0"/>
                        <a:ea typeface="+mn-ea"/>
                        <a:cs typeface="+mn-cs"/>
                      </a:rPr>
                      <m:t>∈</m:t>
                    </m:r>
                    <m:r>
                      <m:rPr>
                        <m:sty m:val="p"/>
                      </m:rPr>
                      <a:rPr lang="en-US" sz="1200" kern="1200">
                        <a:solidFill>
                          <a:schemeClr val="tx1"/>
                        </a:solidFill>
                        <a:effectLst/>
                        <a:latin typeface="Cambria Math" panose="02040503050406030204" pitchFamily="18" charset="0"/>
                        <a:ea typeface="+mn-ea"/>
                        <a:cs typeface="+mn-cs"/>
                      </a:rPr>
                      <m:t>Ω</m:t>
                    </m:r>
                  </m:oMath>
                </a14:m>
                <a:r>
                  <a:rPr lang="en-US" sz="1200" kern="1200" dirty="0">
                    <a:solidFill>
                      <a:schemeClr val="tx1"/>
                    </a:solidFill>
                    <a:effectLst/>
                    <a:latin typeface="+mn-lt"/>
                    <a:ea typeface="+mn-ea"/>
                    <a:cs typeface="+mn-cs"/>
                  </a:rPr>
                  <a:t>. The sensor is “placed” in that location if the decision variable is 1 and is not “placed” if the decision variable is 0. </a:t>
                </a:r>
                <a:endParaRPr lang="he-IL"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he-IL"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Borg MOEA algorithm initiates its search by starting with a uniform random generation of its initial population of candidate solutions. </a:t>
                </a:r>
                <a:endParaRPr lang="he-IL"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Then, the algorithm projects the set </a:t>
                </a:r>
                <a14:m>
                  <m:oMath xmlns:m="http://schemas.openxmlformats.org/officeDocument/2006/math">
                    <m:r>
                      <a:rPr lang="en-US" sz="1200" i="1" kern="1200">
                        <a:solidFill>
                          <a:schemeClr val="tx1"/>
                        </a:solidFill>
                        <a:effectLst/>
                        <a:latin typeface="+mn-lt"/>
                        <a:ea typeface="+mn-ea"/>
                        <a:cs typeface="+mn-cs"/>
                      </a:rPr>
                      <m:t>{</m:t>
                    </m:r>
                    <m:r>
                      <a:rPr lang="en-US" sz="1200" i="1" kern="1200">
                        <a:solidFill>
                          <a:schemeClr val="tx1"/>
                        </a:solidFill>
                        <a:effectLst/>
                        <a:latin typeface="+mn-lt"/>
                        <a:ea typeface="+mn-ea"/>
                        <a:cs typeface="+mn-cs"/>
                      </a:rPr>
                      <m:t>𝑅</m:t>
                    </m:r>
                    <m:r>
                      <a:rPr lang="en-US" sz="1200" i="1" kern="1200">
                        <a:solidFill>
                          <a:schemeClr val="tx1"/>
                        </a:solidFill>
                        <a:effectLst/>
                        <a:latin typeface="+mn-lt"/>
                        <a:ea typeface="+mn-ea"/>
                        <a:cs typeface="+mn-cs"/>
                      </a:rPr>
                      <m:t>}</m:t>
                    </m:r>
                  </m:oMath>
                </a14:m>
                <a:r>
                  <a:rPr lang="en-US" sz="1200" kern="1200" dirty="0">
                    <a:solidFill>
                      <a:schemeClr val="tx1"/>
                    </a:solidFill>
                    <a:effectLst/>
                    <a:latin typeface="+mn-lt"/>
                    <a:ea typeface="+mn-ea"/>
                    <a:cs typeface="+mn-cs"/>
                  </a:rPr>
                  <a:t> on </a:t>
                </a:r>
                <a14:m>
                  <m:oMath xmlns:m="http://schemas.openxmlformats.org/officeDocument/2006/math">
                    <m:r>
                      <m:rPr>
                        <m:sty m:val="p"/>
                      </m:rPr>
                      <a:rPr lang="en-US" sz="1200" kern="1200">
                        <a:solidFill>
                          <a:schemeClr val="tx1"/>
                        </a:solidFill>
                        <a:effectLst/>
                        <a:latin typeface="+mn-lt"/>
                        <a:ea typeface="+mn-ea"/>
                        <a:cs typeface="+mn-cs"/>
                      </a:rPr>
                      <m:t>Ω</m:t>
                    </m:r>
                  </m:oMath>
                </a14:m>
                <a:r>
                  <a:rPr lang="en-US" sz="1200" kern="1200" dirty="0">
                    <a:solidFill>
                      <a:schemeClr val="tx1"/>
                    </a:solidFill>
                    <a:effectLst/>
                    <a:latin typeface="+mn-lt"/>
                    <a:ea typeface="+mn-ea"/>
                    <a:cs typeface="+mn-cs"/>
                  </a:rPr>
                  <a:t> and evaluates all possible PED</a:t>
                </a:r>
                <a14:m>
                  <m:oMath xmlns:m="http://schemas.openxmlformats.org/officeDocument/2006/math">
                    <m:r>
                      <a:rPr lang="en-US" sz="1200" kern="1200">
                        <a:solidFill>
                          <a:schemeClr val="tx1"/>
                        </a:solidFill>
                        <a:effectLst/>
                        <a:latin typeface="+mn-lt"/>
                        <a:ea typeface="+mn-ea"/>
                        <a:cs typeface="+mn-cs"/>
                      </a:rPr>
                      <m:t> </m:t>
                    </m:r>
                  </m:oMath>
                </a14:m>
                <a:r>
                  <a:rPr lang="en-US" sz="1200" kern="1200" dirty="0">
                    <a:solidFill>
                      <a:schemeClr val="tx1"/>
                    </a:solidFill>
                    <a:effectLst/>
                    <a:latin typeface="+mn-lt"/>
                    <a:ea typeface="+mn-ea"/>
                    <a:cs typeface="+mn-cs"/>
                  </a:rPr>
                  <a:t>values of that set. </a:t>
                </a:r>
                <a:endParaRPr lang="he-IL"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he-IL"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Then, based on the defined objectives, the Borg MOEA rewards those sets of decision variables (i.e., possible solutions) that dominate competing alternatives (i.e., better in all objectives) until a high-quality approximation of the Pareto frontier is attained. </a:t>
                </a:r>
                <a:endParaRPr lang="he-IL" sz="1200" kern="1200" dirty="0">
                  <a:solidFill>
                    <a:schemeClr val="tx1"/>
                  </a:solidFill>
                  <a:effectLst/>
                  <a:latin typeface="+mn-lt"/>
                  <a:ea typeface="+mn-ea"/>
                  <a:cs typeface="+mn-cs"/>
                </a:endParaRPr>
              </a:p>
              <a:p>
                <a:pPr marL="0" algn="r" defTabSz="914400" rtl="1" eaLnBrk="1" latinLnBrk="0" hangingPunct="1"/>
                <a:endParaRPr lang="en-US" dirty="0"/>
              </a:p>
            </p:txBody>
          </p:sp>
        </mc:Choice>
        <mc:Fallback>
          <p:sp>
            <p:nvSpPr>
              <p:cNvPr id="3" name="Notes Placeholder 2"/>
              <p:cNvSpPr>
                <a:spLocks noGrp="1"/>
              </p:cNvSpPr>
              <p:nvPr>
                <p:ph type="body" idx="1"/>
              </p:nvPr>
            </p:nvSpPr>
            <p:spPr/>
            <p:txBody>
              <a:bodyPr/>
              <a:lstStyle/>
              <a:p>
                <a:pPr marL="0" algn="r" defTabSz="914400" rtl="1" eaLnBrk="1" latinLnBrk="0" hangingPunct="1"/>
                <a:r>
                  <a:rPr lang="he-IL" dirty="0"/>
                  <a:t>להראות גם סרטון וגם גרפים שמראים התכנסות לסוג האלגוריתם. </a:t>
                </a:r>
              </a:p>
              <a:p>
                <a:pPr marL="0" algn="l" defTabSz="914400" rtl="0" eaLnBrk="1" latinLnBrk="0" hangingPunct="1"/>
                <a:endParaRPr lang="he-IL"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Once all pre-calculations are obtained, the optimization process starts. </a:t>
                </a:r>
                <a:endParaRPr lang="he-IL"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he-IL"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Technically, we assume that each location </a:t>
                </a:r>
                <a:r>
                  <a:rPr lang="en-US" sz="1200" i="0" kern="1200">
                    <a:solidFill>
                      <a:schemeClr val="tx1"/>
                    </a:solidFill>
                    <a:effectLst/>
                    <a:latin typeface="Cambria Math" panose="02040503050406030204" pitchFamily="18" charset="0"/>
                    <a:ea typeface="+mn-ea"/>
                    <a:cs typeface="+mn-cs"/>
                  </a:rPr>
                  <a:t>ω∈Ω</a:t>
                </a:r>
                <a:r>
                  <a:rPr lang="en-US" sz="1200" kern="1200" dirty="0">
                    <a:solidFill>
                      <a:schemeClr val="tx1"/>
                    </a:solidFill>
                    <a:effectLst/>
                    <a:latin typeface="+mn-lt"/>
                    <a:ea typeface="+mn-ea"/>
                    <a:cs typeface="+mn-cs"/>
                  </a:rPr>
                  <a:t> may host a sensor. The decision variables are held in a data array, each value represents a sensor, linked to a certain location </a:t>
                </a:r>
                <a:r>
                  <a:rPr lang="en-US" sz="1200" i="0" kern="1200">
                    <a:solidFill>
                      <a:schemeClr val="tx1"/>
                    </a:solidFill>
                    <a:effectLst/>
                    <a:latin typeface="Cambria Math" panose="02040503050406030204" pitchFamily="18" charset="0"/>
                    <a:ea typeface="+mn-ea"/>
                    <a:cs typeface="+mn-cs"/>
                  </a:rPr>
                  <a:t>ω∈Ω</a:t>
                </a:r>
                <a:r>
                  <a:rPr lang="en-US" sz="1200" kern="1200" dirty="0">
                    <a:solidFill>
                      <a:schemeClr val="tx1"/>
                    </a:solidFill>
                    <a:effectLst/>
                    <a:latin typeface="+mn-lt"/>
                    <a:ea typeface="+mn-ea"/>
                    <a:cs typeface="+mn-cs"/>
                  </a:rPr>
                  <a:t>. The sensor is “placed” in that location if the decision variable is 1 and is not “placed” if the decision variable is 0. </a:t>
                </a:r>
                <a:endParaRPr lang="he-IL"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he-IL"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Borg MOEA algorithm initiates its search by starting with a uniform random generation of its initial population of candidate solutions. </a:t>
                </a:r>
                <a:endParaRPr lang="he-IL"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Then, the algorithm projects the set </a:t>
                </a:r>
                <a:r>
                  <a:rPr lang="en-US" sz="1200" i="0" kern="1200">
                    <a:solidFill>
                      <a:schemeClr val="tx1"/>
                    </a:solidFill>
                    <a:effectLst/>
                    <a:latin typeface="+mn-lt"/>
                    <a:ea typeface="+mn-ea"/>
                    <a:cs typeface="+mn-cs"/>
                  </a:rPr>
                  <a:t>{𝑅}</a:t>
                </a:r>
                <a:r>
                  <a:rPr lang="en-US" sz="1200" kern="1200" dirty="0">
                    <a:solidFill>
                      <a:schemeClr val="tx1"/>
                    </a:solidFill>
                    <a:effectLst/>
                    <a:latin typeface="+mn-lt"/>
                    <a:ea typeface="+mn-ea"/>
                    <a:cs typeface="+mn-cs"/>
                  </a:rPr>
                  <a:t> on </a:t>
                </a:r>
                <a:r>
                  <a:rPr lang="en-US" sz="1200" i="0" kern="1200">
                    <a:solidFill>
                      <a:schemeClr val="tx1"/>
                    </a:solidFill>
                    <a:effectLst/>
                    <a:latin typeface="+mn-lt"/>
                    <a:ea typeface="+mn-ea"/>
                    <a:cs typeface="+mn-cs"/>
                  </a:rPr>
                  <a:t>Ω</a:t>
                </a:r>
                <a:r>
                  <a:rPr lang="en-US" sz="1200" kern="1200" dirty="0">
                    <a:solidFill>
                      <a:schemeClr val="tx1"/>
                    </a:solidFill>
                    <a:effectLst/>
                    <a:latin typeface="+mn-lt"/>
                    <a:ea typeface="+mn-ea"/>
                    <a:cs typeface="+mn-cs"/>
                  </a:rPr>
                  <a:t> and evaluates all possible PED</a:t>
                </a:r>
                <a:r>
                  <a:rPr lang="en-US" sz="1200" i="0" kern="1200">
                    <a:solidFill>
                      <a:schemeClr val="tx1"/>
                    </a:solidFill>
                    <a:effectLst/>
                    <a:latin typeface="+mn-lt"/>
                    <a:ea typeface="+mn-ea"/>
                    <a:cs typeface="+mn-cs"/>
                  </a:rPr>
                  <a:t> </a:t>
                </a:r>
                <a:r>
                  <a:rPr lang="en-US" sz="1200" kern="1200" dirty="0">
                    <a:solidFill>
                      <a:schemeClr val="tx1"/>
                    </a:solidFill>
                    <a:effectLst/>
                    <a:latin typeface="+mn-lt"/>
                    <a:ea typeface="+mn-ea"/>
                    <a:cs typeface="+mn-cs"/>
                  </a:rPr>
                  <a:t>values of that set. </a:t>
                </a:r>
                <a:endParaRPr lang="he-IL"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he-IL"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Then, based on the defined objectives, the Borg MOEA rewards those sets of decision variables (i.e., possible solutions) that dominate competing alternatives (i.e., better in all objectives) until a high-quality approximation of the Pareto frontier is attained. </a:t>
                </a:r>
                <a:endParaRPr lang="he-IL" sz="1200" kern="1200" dirty="0">
                  <a:solidFill>
                    <a:schemeClr val="tx1"/>
                  </a:solidFill>
                  <a:effectLst/>
                  <a:latin typeface="+mn-lt"/>
                  <a:ea typeface="+mn-ea"/>
                  <a:cs typeface="+mn-cs"/>
                </a:endParaRPr>
              </a:p>
              <a:p>
                <a:pPr marL="0" algn="r" defTabSz="914400" rtl="1" eaLnBrk="1" latinLnBrk="0" hangingPunct="1"/>
                <a:endParaRPr lang="en-US" dirty="0"/>
              </a:p>
            </p:txBody>
          </p:sp>
        </mc:Fallback>
      </mc:AlternateContent>
      <p:sp>
        <p:nvSpPr>
          <p:cNvPr id="4" name="Slide Number Placeholder 3"/>
          <p:cNvSpPr>
            <a:spLocks noGrp="1"/>
          </p:cNvSpPr>
          <p:nvPr>
            <p:ph type="sldNum" sz="quarter" idx="5"/>
          </p:nvPr>
        </p:nvSpPr>
        <p:spPr/>
        <p:txBody>
          <a:bodyPr/>
          <a:lstStyle/>
          <a:p>
            <a:fld id="{4C19DB6A-656C-944F-A024-0E1A7C45D2CF}" type="slidenum">
              <a:rPr lang="en-US" smtClean="0"/>
              <a:t>22</a:t>
            </a:fld>
            <a:endParaRPr lang="en-US"/>
          </a:p>
        </p:txBody>
      </p:sp>
    </p:spTree>
    <p:extLst>
      <p:ext uri="{BB962C8B-B14F-4D97-AF65-F5344CB8AC3E}">
        <p14:creationId xmlns:p14="http://schemas.microsoft.com/office/powerpoint/2010/main" val="14449045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r" defTabSz="914400" rtl="1" eaLnBrk="1" latinLnBrk="0" hangingPunct="1"/>
            <a:endParaRPr lang="en-US" dirty="0"/>
          </a:p>
        </p:txBody>
      </p:sp>
      <p:sp>
        <p:nvSpPr>
          <p:cNvPr id="4" name="Slide Number Placeholder 3"/>
          <p:cNvSpPr>
            <a:spLocks noGrp="1"/>
          </p:cNvSpPr>
          <p:nvPr>
            <p:ph type="sldNum" sz="quarter" idx="5"/>
          </p:nvPr>
        </p:nvSpPr>
        <p:spPr/>
        <p:txBody>
          <a:bodyPr/>
          <a:lstStyle/>
          <a:p>
            <a:fld id="{4C19DB6A-656C-944F-A024-0E1A7C45D2CF}" type="slidenum">
              <a:rPr lang="en-US" smtClean="0"/>
              <a:t>2</a:t>
            </a:fld>
            <a:endParaRPr lang="en-US"/>
          </a:p>
        </p:txBody>
      </p:sp>
    </p:spTree>
    <p:extLst>
      <p:ext uri="{BB962C8B-B14F-4D97-AF65-F5344CB8AC3E}">
        <p14:creationId xmlns:p14="http://schemas.microsoft.com/office/powerpoint/2010/main" val="14115227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C19DB6A-656C-944F-A024-0E1A7C45D2CF}" type="slidenum">
              <a:rPr lang="en-US" smtClean="0"/>
              <a:t>23</a:t>
            </a:fld>
            <a:endParaRPr lang="en-US"/>
          </a:p>
        </p:txBody>
      </p:sp>
    </p:spTree>
    <p:extLst>
      <p:ext uri="{BB962C8B-B14F-4D97-AF65-F5344CB8AC3E}">
        <p14:creationId xmlns:p14="http://schemas.microsoft.com/office/powerpoint/2010/main" val="9877986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C19DB6A-656C-944F-A024-0E1A7C45D2CF}" type="slidenum">
              <a:rPr lang="en-US" smtClean="0"/>
              <a:t>24</a:t>
            </a:fld>
            <a:endParaRPr lang="en-US"/>
          </a:p>
        </p:txBody>
      </p:sp>
    </p:spTree>
    <p:extLst>
      <p:ext uri="{BB962C8B-B14F-4D97-AF65-F5344CB8AC3E}">
        <p14:creationId xmlns:p14="http://schemas.microsoft.com/office/powerpoint/2010/main" val="244402042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C19DB6A-656C-944F-A024-0E1A7C45D2CF}" type="slidenum">
              <a:rPr lang="en-US" smtClean="0"/>
              <a:t>25</a:t>
            </a:fld>
            <a:endParaRPr lang="en-US"/>
          </a:p>
        </p:txBody>
      </p:sp>
    </p:spTree>
    <p:extLst>
      <p:ext uri="{BB962C8B-B14F-4D97-AF65-F5344CB8AC3E}">
        <p14:creationId xmlns:p14="http://schemas.microsoft.com/office/powerpoint/2010/main" val="138318845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C19DB6A-656C-944F-A024-0E1A7C45D2CF}" type="slidenum">
              <a:rPr lang="en-US" smtClean="0"/>
              <a:t>26</a:t>
            </a:fld>
            <a:endParaRPr lang="en-US"/>
          </a:p>
        </p:txBody>
      </p:sp>
    </p:spTree>
    <p:extLst>
      <p:ext uri="{BB962C8B-B14F-4D97-AF65-F5344CB8AC3E}">
        <p14:creationId xmlns:p14="http://schemas.microsoft.com/office/powerpoint/2010/main" val="228579062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pPr algn="r"/>
            <a:r>
              <a:rPr lang="he-IL" dirty="0"/>
              <a:t>אני אוסיף מילה שלי – שאני חושבת שהכי קל היה לקפוץ ולמצוא איזה </a:t>
            </a:r>
            <a:r>
              <a:rPr lang="he-IL" dirty="0" err="1"/>
              <a:t>פיתרון</a:t>
            </a:r>
            <a:r>
              <a:rPr lang="he-IL" dirty="0"/>
              <a:t> כללי אבל בעצם יותר מעניין ללכת כאן </a:t>
            </a:r>
            <a:r>
              <a:rPr lang="he-IL" dirty="0" err="1"/>
              <a:t>לקייס</a:t>
            </a:r>
            <a:r>
              <a:rPr lang="he-IL" dirty="0"/>
              <a:t> </a:t>
            </a:r>
            <a:r>
              <a:rPr lang="he-IL" dirty="0" err="1"/>
              <a:t>סטדיס</a:t>
            </a:r>
            <a:r>
              <a:rPr lang="he-IL" dirty="0"/>
              <a:t> ולנסות לפרק לחלקים קטנים יותר את הבעיה בשביל להגיע לתובנות. </a:t>
            </a:r>
            <a:endParaRPr lang="en-US" dirty="0"/>
          </a:p>
        </p:txBody>
      </p:sp>
      <p:sp>
        <p:nvSpPr>
          <p:cNvPr id="4" name="Slide Number Placeholder 3"/>
          <p:cNvSpPr>
            <a:spLocks noGrp="1"/>
          </p:cNvSpPr>
          <p:nvPr>
            <p:ph type="sldNum" sz="quarter" idx="5"/>
          </p:nvPr>
        </p:nvSpPr>
        <p:spPr/>
        <p:txBody>
          <a:bodyPr/>
          <a:lstStyle/>
          <a:p>
            <a:fld id="{4C19DB6A-656C-944F-A024-0E1A7C45D2CF}" type="slidenum">
              <a:rPr lang="en-US" smtClean="0"/>
              <a:t>27</a:t>
            </a:fld>
            <a:endParaRPr lang="en-US"/>
          </a:p>
        </p:txBody>
      </p:sp>
    </p:spTree>
    <p:extLst>
      <p:ext uri="{BB962C8B-B14F-4D97-AF65-F5344CB8AC3E}">
        <p14:creationId xmlns:p14="http://schemas.microsoft.com/office/powerpoint/2010/main" val="69590490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Proove</a:t>
            </a:r>
            <a:r>
              <a:rPr lang="en-US" dirty="0"/>
              <a:t> its not sorted</a:t>
            </a:r>
          </a:p>
        </p:txBody>
      </p:sp>
      <p:sp>
        <p:nvSpPr>
          <p:cNvPr id="4" name="Slide Number Placeholder 3"/>
          <p:cNvSpPr>
            <a:spLocks noGrp="1"/>
          </p:cNvSpPr>
          <p:nvPr>
            <p:ph type="sldNum" sz="quarter" idx="5"/>
          </p:nvPr>
        </p:nvSpPr>
        <p:spPr/>
        <p:txBody>
          <a:bodyPr/>
          <a:lstStyle/>
          <a:p>
            <a:fld id="{4C19DB6A-656C-944F-A024-0E1A7C45D2CF}" type="slidenum">
              <a:rPr lang="en-US" smtClean="0"/>
              <a:t>29</a:t>
            </a:fld>
            <a:endParaRPr lang="en-US"/>
          </a:p>
        </p:txBody>
      </p:sp>
    </p:spTree>
    <p:extLst>
      <p:ext uri="{BB962C8B-B14F-4D97-AF65-F5344CB8AC3E}">
        <p14:creationId xmlns:p14="http://schemas.microsoft.com/office/powerpoint/2010/main" val="377051911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See increasing number of sensors not necessarily add one in a new location, sometimes locations </a:t>
            </a:r>
            <a:r>
              <a:rPr lang="en-US"/>
              <a:t>are changed</a:t>
            </a:r>
            <a:endParaRPr lang="en-US" dirty="0"/>
          </a:p>
        </p:txBody>
      </p:sp>
      <p:sp>
        <p:nvSpPr>
          <p:cNvPr id="4" name="Slide Number Placeholder 3"/>
          <p:cNvSpPr>
            <a:spLocks noGrp="1"/>
          </p:cNvSpPr>
          <p:nvPr>
            <p:ph type="sldNum" sz="quarter" idx="5"/>
          </p:nvPr>
        </p:nvSpPr>
        <p:spPr/>
        <p:txBody>
          <a:bodyPr/>
          <a:lstStyle/>
          <a:p>
            <a:fld id="{4C19DB6A-656C-944F-A024-0E1A7C45D2CF}" type="slidenum">
              <a:rPr lang="en-US" smtClean="0"/>
              <a:t>30</a:t>
            </a:fld>
            <a:endParaRPr lang="en-US"/>
          </a:p>
        </p:txBody>
      </p:sp>
    </p:spTree>
    <p:extLst>
      <p:ext uri="{BB962C8B-B14F-4D97-AF65-F5344CB8AC3E}">
        <p14:creationId xmlns:p14="http://schemas.microsoft.com/office/powerpoint/2010/main" val="31974359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r" defTabSz="914400" rtl="1" eaLnBrk="1" latinLnBrk="0" hangingPunct="1"/>
            <a:r>
              <a:rPr lang="he-IL" dirty="0"/>
              <a:t>*זיהום אוויר – מיותר לפרט יותר מידי. יש לנו מקורות תעשייתיים – מתקני אנרגיה, תעשייה כימית, פטרוכימית, שפולטים תוצרי שריפת </a:t>
            </a:r>
            <a:r>
              <a:rPr lang="he-IL" dirty="0" err="1"/>
              <a:t>דלקים</a:t>
            </a:r>
            <a:r>
              <a:rPr lang="he-IL" dirty="0"/>
              <a:t> או מזהמים אחרים מתהליך הייצור, כמו </a:t>
            </a:r>
            <a:r>
              <a:rPr lang="he-IL" dirty="0" err="1"/>
              <a:t>נוקסים</a:t>
            </a:r>
            <a:r>
              <a:rPr lang="he-IL" dirty="0"/>
              <a:t>, פחמן חד חמצני, דו-חמצני, חלקיקים, אמוניה, מתאן, </a:t>
            </a:r>
            <a:r>
              <a:rPr lang="en-US" dirty="0"/>
              <a:t>VOCs</a:t>
            </a:r>
            <a:r>
              <a:rPr lang="he-IL" dirty="0"/>
              <a:t>...  יש לנו תחבורה שפולטת הרבה פיח שחור </a:t>
            </a:r>
            <a:r>
              <a:rPr lang="he-IL" dirty="0" err="1"/>
              <a:t>ונוקסים</a:t>
            </a:r>
            <a:r>
              <a:rPr lang="he-IL" dirty="0"/>
              <a:t>, יש לנו אוזון, מזהם שניוני שנוצר מחמצון פוטוכימי </a:t>
            </a:r>
            <a:r>
              <a:rPr lang="he-IL" dirty="0" err="1"/>
              <a:t>בטרופוספירה</a:t>
            </a:r>
            <a:r>
              <a:rPr lang="he-IL" dirty="0"/>
              <a:t> של מזהמים ראשוניים. יש גם מקורות טבעיים, כמו אבק וכדומה. </a:t>
            </a:r>
            <a:endParaRPr lang="en-US" dirty="0"/>
          </a:p>
          <a:p>
            <a:pPr marL="0" algn="r" defTabSz="914400" rtl="1" eaLnBrk="1" latinLnBrk="0" hangingPunct="1"/>
            <a:r>
              <a:rPr lang="he-IL" dirty="0"/>
              <a:t>אזכיר שכרגע ההתייחסות בהצעת המחקר היא למקורות נקודתיים כמו ארובות של מפעלים, כי זה הכי פשוט. </a:t>
            </a:r>
          </a:p>
          <a:p>
            <a:pPr marL="0" algn="r" defTabSz="914400" rtl="1" eaLnBrk="1" latinLnBrk="0" hangingPunct="1"/>
            <a:endParaRPr lang="he-IL" dirty="0"/>
          </a:p>
          <a:p>
            <a:pPr marL="0" algn="r" defTabSz="914400" rtl="1" eaLnBrk="1" latinLnBrk="0" hangingPunct="1"/>
            <a:r>
              <a:rPr lang="he-IL" dirty="0"/>
              <a:t>*למה </a:t>
            </a:r>
            <a:r>
              <a:rPr lang="he-IL" dirty="0" err="1"/>
              <a:t>לנטר</a:t>
            </a:r>
            <a:r>
              <a:rPr lang="he-IL" dirty="0"/>
              <a:t> זיהום אוויר – הכרחי </a:t>
            </a:r>
            <a:r>
              <a:rPr lang="he-IL" dirty="0" err="1"/>
              <a:t>לנטר</a:t>
            </a:r>
            <a:r>
              <a:rPr lang="he-IL" dirty="0"/>
              <a:t> כדי לשלוט ולהפחית בכמות הפליטות ממקורות </a:t>
            </a:r>
            <a:r>
              <a:rPr lang="he-IL" dirty="0" err="1"/>
              <a:t>אנתרופוגניים</a:t>
            </a:r>
            <a:r>
              <a:rPr lang="he-IL" dirty="0"/>
              <a:t>. מדידות של זיהום אוויר יכולות לשמש בזמן אמת (טווח קצר) למניעת חשיפה של </a:t>
            </a:r>
            <a:r>
              <a:rPr lang="he-IL" dirty="0" err="1"/>
              <a:t>אוכלוסיה</a:t>
            </a:r>
            <a:r>
              <a:rPr lang="he-IL" dirty="0"/>
              <a:t> על ידי איתור של ריכוזים גבוהים ואזהרה של </a:t>
            </a:r>
            <a:r>
              <a:rPr lang="he-IL" dirty="0" err="1"/>
              <a:t>האוכלוסיה</a:t>
            </a:r>
            <a:r>
              <a:rPr lang="he-IL" dirty="0"/>
              <a:t>, לאכיפה של מפעלים, איתור דליפות ובטווח ארוך יותר נתונים כאלו יכולים לשמש למחקרים </a:t>
            </a:r>
            <a:r>
              <a:rPr lang="he-IL" dirty="0" err="1"/>
              <a:t>אפידימיולוגים</a:t>
            </a:r>
            <a:r>
              <a:rPr lang="he-IL" dirty="0"/>
              <a:t> והערכות חשיפה, למחקר אקלימי או לפיתוח ותכנון עירוני. </a:t>
            </a:r>
          </a:p>
          <a:p>
            <a:pPr marL="0" algn="r" defTabSz="914400" rtl="1" eaLnBrk="1" latinLnBrk="0" hangingPunct="1"/>
            <a:endParaRPr lang="he-IL" dirty="0"/>
          </a:p>
          <a:p>
            <a:pPr marL="0" algn="r" defTabSz="914400" rtl="1" eaLnBrk="1" latinLnBrk="0" hangingPunct="1"/>
            <a:r>
              <a:rPr lang="he-IL" dirty="0"/>
              <a:t>*למטרות האלו האתגר הכי גדול הוא הפקה של מפות זיהום אוויר </a:t>
            </a:r>
            <a:r>
              <a:rPr lang="he-IL" dirty="0" err="1"/>
              <a:t>ברלוזוצית</a:t>
            </a:r>
            <a:r>
              <a:rPr lang="he-IL" dirty="0"/>
              <a:t> זמן-מרחב גבוהה. </a:t>
            </a:r>
          </a:p>
          <a:p>
            <a:pPr marL="0" algn="r" defTabSz="914400" rtl="1" eaLnBrk="1" latinLnBrk="0" hangingPunct="1"/>
            <a:r>
              <a:rPr lang="he-IL" dirty="0"/>
              <a:t>*השיטות הקלאסיות בהן משתמשים לניטור בדרך כלל הן – </a:t>
            </a:r>
          </a:p>
          <a:p>
            <a:pPr marL="228600" indent="-228600" algn="r" defTabSz="914400" rtl="1" eaLnBrk="1" latinLnBrk="0" hangingPunct="1">
              <a:buAutoNum type="arabicPeriod"/>
            </a:pPr>
            <a:r>
              <a:rPr lang="he-IL" dirty="0"/>
              <a:t>תחנות ניטור </a:t>
            </a:r>
          </a:p>
          <a:p>
            <a:pPr marL="228600" indent="-228600" algn="r" defTabSz="914400" rtl="1" eaLnBrk="1" latinLnBrk="0" hangingPunct="1">
              <a:buAutoNum type="arabicPeriod"/>
            </a:pPr>
            <a:r>
              <a:rPr lang="he-IL" dirty="0"/>
              <a:t>קמפיינים לטווח קצר של ניטור </a:t>
            </a:r>
          </a:p>
          <a:p>
            <a:pPr marL="0" indent="0" algn="r" defTabSz="914400" rtl="1" eaLnBrk="1" latinLnBrk="0" hangingPunct="1">
              <a:buNone/>
            </a:pPr>
            <a:r>
              <a:rPr lang="he-IL" dirty="0"/>
              <a:t>היתרונות של שתי השיטות האלו בעצם משלימים – בתחנות ניטור המכשור יקר, מדויק, איכותי. הנתונים המתקבלים הם עקביים אך מעטים ביותר (להציג מפה של פריסת תחנות ניטור). לעומת זאת, קמפיינים לטווח קצר יכולים לתת רזולוציה מרחבית גבוהה יותר לאזור מסוים, אבל אין טווח זמן ארוך של מדידות ולפעמים זה בעייתי אם יש צורך להבין דפוסים עונתיים וכדומה. </a:t>
            </a:r>
          </a:p>
          <a:p>
            <a:pPr marL="0" indent="0" algn="r" defTabSz="914400" rtl="1" eaLnBrk="1" latinLnBrk="0" hangingPunct="1">
              <a:buNone/>
            </a:pPr>
            <a:r>
              <a:rPr lang="he-IL" dirty="0"/>
              <a:t>*גישה אחרת שהתפתחה בשנים האחרונות היא שימוש ב- WDESN (רשת אלחוטית פזורה של חיישנים סביבתיים) רשת של חיישנים שלרוב משדרת בזמן אמת נתונים לגוף מרכזי ולרוב מורכבת מחיישנים זולים יותר ממה שיש בתחנות ניטור. לגישה הזאת כמה יתרונות ברורים – חיישנים קטנים, ניידים יותר, זולים יותר. ובאמת בשנים האחרונות חיישנים כאלה משכו עניין רב במחקרים ובפרויקטים של איסוף מידע מערים כמו </a:t>
            </a:r>
            <a:r>
              <a:rPr lang="en-US" dirty="0" err="1"/>
              <a:t>citySense</a:t>
            </a:r>
            <a:r>
              <a:rPr lang="he-IL" dirty="0"/>
              <a:t> , </a:t>
            </a:r>
            <a:r>
              <a:rPr lang="en-US" dirty="0" err="1"/>
              <a:t>openSense</a:t>
            </a:r>
            <a:r>
              <a:rPr lang="he-IL" dirty="0"/>
              <a:t>, </a:t>
            </a:r>
            <a:r>
              <a:rPr lang="en-US" dirty="0"/>
              <a:t>Array of things</a:t>
            </a:r>
            <a:r>
              <a:rPr lang="he-IL" dirty="0"/>
              <a:t>.</a:t>
            </a:r>
          </a:p>
          <a:p>
            <a:pPr marL="0" indent="0" algn="r" defTabSz="914400" rtl="1" eaLnBrk="1" latinLnBrk="0" hangingPunct="1">
              <a:buNone/>
            </a:pPr>
            <a:r>
              <a:rPr lang="he-IL" dirty="0"/>
              <a:t>כמובן חשוב לציין שאחת הבעיות היא האמינות כרגע של החיישנים האלו ורמת הדיוק שלהם, זמן חיים לא ברור. עם זאת, בהחלט לא מעט מחקרים הראו שהם מסוגלים לייצג בצורה נכונה את מגמות השינוי של המזהמים בזמן ובמרחב. </a:t>
            </a:r>
          </a:p>
          <a:p>
            <a:pPr marL="0" algn="r" defTabSz="914400" rtl="1" eaLnBrk="1" latinLnBrk="0" hangingPunct="1"/>
            <a:endParaRPr lang="he-IL" dirty="0"/>
          </a:p>
          <a:p>
            <a:pPr marL="0" algn="r" defTabSz="914400" rtl="1" eaLnBrk="1" latinLnBrk="0" hangingPunct="1"/>
            <a:r>
              <a:rPr lang="he-IL" dirty="0"/>
              <a:t>תעשיה - </a:t>
            </a:r>
            <a:endParaRPr lang="en-US" dirty="0"/>
          </a:p>
          <a:p>
            <a:pPr marL="0" algn="r" defTabSz="914400" rtl="1" eaLnBrk="1" latinLnBrk="0" hangingPunct="1"/>
            <a:r>
              <a:rPr lang="he-IL" dirty="0"/>
              <a:t>ארובות מפעל צין</a:t>
            </a:r>
          </a:p>
          <a:p>
            <a:pPr marL="0" algn="r" defTabSz="914400" rtl="1" eaLnBrk="1" latinLnBrk="0" hangingPunct="1"/>
            <a:r>
              <a:rPr lang="he-IL" dirty="0"/>
              <a:t>מפעלי ים המלח</a:t>
            </a:r>
          </a:p>
          <a:p>
            <a:pPr marL="0" algn="r" defTabSz="914400" rtl="1" eaLnBrk="1" latinLnBrk="0" hangingPunct="1"/>
            <a:r>
              <a:rPr lang="he-IL" dirty="0"/>
              <a:t>מסוף פחם בתחנת הכוח בחדרה</a:t>
            </a:r>
            <a:endParaRPr lang="en-US" dirty="0"/>
          </a:p>
          <a:p>
            <a:pPr marL="0" algn="r" defTabSz="914400" rtl="1" eaLnBrk="1" latinLnBrk="0" hangingPunct="1"/>
            <a:r>
              <a:rPr lang="he-IL" dirty="0"/>
              <a:t>תחבורה -</a:t>
            </a:r>
          </a:p>
          <a:p>
            <a:pPr marL="0" algn="r" defTabSz="914400" rtl="1" eaLnBrk="1" latinLnBrk="0" hangingPunct="1"/>
            <a:endParaRPr lang="he-IL" dirty="0"/>
          </a:p>
        </p:txBody>
      </p:sp>
      <p:sp>
        <p:nvSpPr>
          <p:cNvPr id="4" name="Slide Number Placeholder 3"/>
          <p:cNvSpPr>
            <a:spLocks noGrp="1"/>
          </p:cNvSpPr>
          <p:nvPr>
            <p:ph type="sldNum" sz="quarter" idx="5"/>
          </p:nvPr>
        </p:nvSpPr>
        <p:spPr/>
        <p:txBody>
          <a:bodyPr/>
          <a:lstStyle/>
          <a:p>
            <a:fld id="{4C19DB6A-656C-944F-A024-0E1A7C45D2CF}" type="slidenum">
              <a:rPr lang="en-US" smtClean="0"/>
              <a:t>3</a:t>
            </a:fld>
            <a:endParaRPr lang="en-US"/>
          </a:p>
        </p:txBody>
      </p:sp>
    </p:spTree>
    <p:extLst>
      <p:ext uri="{BB962C8B-B14F-4D97-AF65-F5344CB8AC3E}">
        <p14:creationId xmlns:p14="http://schemas.microsoft.com/office/powerpoint/2010/main" val="20744656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r" defTabSz="914400" rtl="1" eaLnBrk="1" latinLnBrk="0" hangingPunct="1"/>
            <a:r>
              <a:rPr lang="he-IL" dirty="0"/>
              <a:t>בעצם כדי להתמודד עם בעיית הייצוג במרחב שנוצרת עוד ברמת המדידות, יש כמה גישות – </a:t>
            </a:r>
            <a:endParaRPr lang="en-US" dirty="0"/>
          </a:p>
          <a:p>
            <a:pPr marL="0" algn="r" defTabSz="914400" rtl="1" eaLnBrk="1" latinLnBrk="0" hangingPunct="1"/>
            <a:endParaRPr lang="he-IL" dirty="0"/>
          </a:p>
          <a:p>
            <a:pPr marL="0" algn="r" defTabSz="914400" rtl="1" eaLnBrk="1" latinLnBrk="0" hangingPunct="1"/>
            <a:r>
              <a:rPr lang="he-IL" dirty="0"/>
              <a:t>גישות של שיטות אינטרפולציה מרחביות כמו </a:t>
            </a:r>
            <a:r>
              <a:rPr lang="en-US" dirty="0"/>
              <a:t>KRIGING</a:t>
            </a:r>
            <a:r>
              <a:rPr lang="he-IL" dirty="0"/>
              <a:t> ו-</a:t>
            </a:r>
            <a:r>
              <a:rPr lang="en-US" dirty="0"/>
              <a:t>IDW</a:t>
            </a:r>
            <a:r>
              <a:rPr lang="he-IL" dirty="0"/>
              <a:t> או מודלים של </a:t>
            </a:r>
            <a:r>
              <a:rPr lang="en-US" dirty="0"/>
              <a:t>LUR</a:t>
            </a:r>
            <a:r>
              <a:rPr lang="he-IL" dirty="0"/>
              <a:t> שמשתמשים בקורלציות בין שימושי קרקע למדידות קיימות כדי להסיק על מקומות אחרים במרחב או בזמן. </a:t>
            </a:r>
          </a:p>
          <a:p>
            <a:pPr marL="0" algn="r" defTabSz="914400" rtl="1" eaLnBrk="1" latinLnBrk="0" hangingPunct="1"/>
            <a:r>
              <a:rPr lang="he-IL" dirty="0"/>
              <a:t>ישנה גם הגישה של שימוש במודלים אטמוספיריים של הסעה ודיספרסיה (</a:t>
            </a:r>
            <a:r>
              <a:rPr lang="en-US" dirty="0"/>
              <a:t>ATD</a:t>
            </a:r>
            <a:r>
              <a:rPr lang="he-IL" dirty="0"/>
              <a:t>) כדי לכמת באופן דטרמיניסטי את הפיזור במרחב של המזהמים מהמקור. הרבה פעמים משתמשים במודלים האלו כדי לחזות את הפיזור של המזהמים במרחב, כאשר המדידות הדלילות במרחב משמשות לכיול או אימות של ביצועי המודל. הבעיה עם השימוש במודלים כדי להעריך את הפיזור המרחבי של המזהמים זה שצריך</a:t>
            </a:r>
            <a:r>
              <a:rPr lang="en-US" dirty="0"/>
              <a:t> </a:t>
            </a:r>
            <a:r>
              <a:rPr lang="he-IL" dirty="0"/>
              <a:t>(בין היתר, כי גם ידע על הכימיה צריך) ידע על המקורות – קצב הפליטה, מיקום המקורות, נתוני מזג אוויר. זה לא מידע שתמיד יש ולכן לפעמים המדידות הדלילות שקיימות בכלל משמשות קודם כל למציאת המקורות בתהליך של </a:t>
            </a:r>
            <a:r>
              <a:rPr lang="en-US" dirty="0"/>
              <a:t>STE</a:t>
            </a:r>
            <a:r>
              <a:rPr lang="he-IL" dirty="0"/>
              <a:t> – כאשר מכניסים למודל הדיספרסיה מקורות שונים עם קצבי פליטה שונים עד שמוצאים את הקונסטלציה בה ההפרש בין המדידות בפועל להערכת הריכוז לפי המודל, קטן מספיק. </a:t>
            </a:r>
            <a:endParaRPr lang="en-US" dirty="0"/>
          </a:p>
          <a:p>
            <a:pPr marL="0" algn="r" defTabSz="914400" rtl="1" eaLnBrk="1" latinLnBrk="0" hangingPunct="1"/>
            <a:r>
              <a:rPr lang="he-IL" dirty="0"/>
              <a:t>(ככה הגעתי לנושא של העבודה הזאת – שי הוא מומחה ל-</a:t>
            </a:r>
            <a:r>
              <a:rPr lang="en-US" dirty="0"/>
              <a:t>STE</a:t>
            </a:r>
            <a:r>
              <a:rPr lang="he-IL" dirty="0"/>
              <a:t> ולחיישנים והתעניינתי בעבודה שלו ומשם נולד הרעיון של כיוון המחקר הזה שתכף אציג). </a:t>
            </a:r>
          </a:p>
          <a:p>
            <a:pPr marL="0" algn="r" defTabSz="914400" rtl="1" eaLnBrk="1" latinLnBrk="0" hangingPunct="1"/>
            <a:r>
              <a:rPr lang="he-IL" dirty="0"/>
              <a:t>גם לבעיה הזאת של מציאת המקור, שימוש בפריסה נכונה של MSU</a:t>
            </a:r>
            <a:r>
              <a:rPr lang="en-US" dirty="0"/>
              <a:t>s</a:t>
            </a:r>
            <a:r>
              <a:rPr lang="he-IL" dirty="0"/>
              <a:t> ברשת אלחוטית פזורה יכולה לתת יתרון משמעותי על פני שיטות הניטור הקיימות. </a:t>
            </a:r>
          </a:p>
        </p:txBody>
      </p:sp>
      <p:sp>
        <p:nvSpPr>
          <p:cNvPr id="4" name="Slide Number Placeholder 3"/>
          <p:cNvSpPr>
            <a:spLocks noGrp="1"/>
          </p:cNvSpPr>
          <p:nvPr>
            <p:ph type="sldNum" sz="quarter" idx="5"/>
          </p:nvPr>
        </p:nvSpPr>
        <p:spPr/>
        <p:txBody>
          <a:bodyPr/>
          <a:lstStyle/>
          <a:p>
            <a:fld id="{4C19DB6A-656C-944F-A024-0E1A7C45D2CF}" type="slidenum">
              <a:rPr lang="en-US" smtClean="0"/>
              <a:t>4</a:t>
            </a:fld>
            <a:endParaRPr lang="en-US"/>
          </a:p>
        </p:txBody>
      </p:sp>
    </p:spTree>
    <p:extLst>
      <p:ext uri="{BB962C8B-B14F-4D97-AF65-F5344CB8AC3E}">
        <p14:creationId xmlns:p14="http://schemas.microsoft.com/office/powerpoint/2010/main" val="20536166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r" defTabSz="914400" rtl="1" eaLnBrk="1" latinLnBrk="0" hangingPunct="1"/>
            <a:r>
              <a:rPr lang="he-IL" dirty="0"/>
              <a:t>למה זה חשוב לנו? בעצם הרקע הזה בא לדבר בהרחבה של הבעיה הקיימת היום – הייצוג הדליל במרחב של תחנות ניטור, המחסור בנתונים ברורים על פליטות נקודתיות. ולהעלות את ההיפותזה ששימוש ברשת אלחוטית פזורה של חיישני זיהום אוויר יכול להוות כיוון טוב להתמודד עם הבעיות האלו, אבל מציג בפנינו בעיה של הצבת החיישנים ופריסת הרשת בצורה המיטבית ביותר. </a:t>
            </a:r>
          </a:p>
          <a:p>
            <a:pPr marL="0" algn="r" defTabSz="914400" rtl="1" eaLnBrk="1" latinLnBrk="0" hangingPunct="1"/>
            <a:endParaRPr lang="he-IL" dirty="0"/>
          </a:p>
          <a:p>
            <a:pPr marL="0" algn="r" defTabSz="914400" rtl="1" eaLnBrk="1" latinLnBrk="0" hangingPunct="1"/>
            <a:r>
              <a:rPr lang="he-IL" dirty="0"/>
              <a:t>כשמשאבים הם בלתי מוגבלים – תקציב וכוח אדם – אין לנו בעיה, אפשר לייצג יופי את שדה הזיהום ולמצוא את מקורות הפליטה אם נפרוש אינסוף חיישנים ויהיה לנו מספיק כוח אדם לטפל בכולם. אבל, בינתיים זה לא המצב ותמיד יש מגבלות של עלות וכוח אדם. </a:t>
            </a:r>
          </a:p>
          <a:p>
            <a:pPr marL="0" algn="r" defTabSz="914400" rtl="1" eaLnBrk="1" latinLnBrk="0" hangingPunct="1"/>
            <a:endParaRPr lang="he-IL" dirty="0"/>
          </a:p>
          <a:p>
            <a:pPr marL="0" algn="r" defTabSz="914400" rtl="1" eaLnBrk="1" latinLnBrk="0" hangingPunct="1"/>
            <a:r>
              <a:rPr lang="he-IL" dirty="0"/>
              <a:t>מחיר הרשת לרוב יקבע על סמך תכונות החיישנים – הרגישות שלהם, טווח המדידה שלהם, ויכולות להיות גם מגבלות פרקטיות על מיקום הפרישה שגם הן יכולות להשפיע על מחיר פריסת הרשת – למשל אולי לא ניתן לפרוש קרוב למקור ונצטרך לכן חיישנים רגישים לריכוזים נמוכים יותר כדי לפרוש רחוק מהמקור. </a:t>
            </a:r>
            <a:endParaRPr lang="en-US" dirty="0"/>
          </a:p>
          <a:p>
            <a:pPr marL="0" algn="r" defTabSz="914400" rtl="1" eaLnBrk="1" latinLnBrk="0" hangingPunct="1"/>
            <a:endParaRPr lang="he-IL" dirty="0"/>
          </a:p>
          <a:p>
            <a:pPr marL="0" algn="r" defTabSz="914400" rtl="1" eaLnBrk="1" latinLnBrk="0" hangingPunct="1"/>
            <a:r>
              <a:rPr lang="he-IL" dirty="0"/>
              <a:t>שאלה נוספת שעולה – רשת שהיא סטטית והחיישנים לא משנים את מיקומם צריכה להתחשב בתנאים הממוצעים של הפליטות ומזג האוויר. נוכל אולי לקבל את </a:t>
            </a:r>
            <a:r>
              <a:rPr lang="he-IL" dirty="0" err="1"/>
              <a:t>הפיתרון</a:t>
            </a:r>
            <a:r>
              <a:rPr lang="he-IL" dirty="0"/>
              <a:t> הכי </a:t>
            </a:r>
            <a:r>
              <a:rPr lang="he-IL" dirty="0" err="1"/>
              <a:t>רובאסטי</a:t>
            </a:r>
            <a:r>
              <a:rPr lang="he-IL" dirty="0"/>
              <a:t> אבל אם יהיה שינוי במקורות הידועים או </a:t>
            </a:r>
            <a:r>
              <a:rPr lang="he-IL" dirty="0" err="1"/>
              <a:t>וריאביליות</a:t>
            </a:r>
            <a:r>
              <a:rPr lang="he-IL" dirty="0"/>
              <a:t> גדולה מידי בתנאי מזג האוויר, </a:t>
            </a:r>
            <a:r>
              <a:rPr lang="he-IL" dirty="0" err="1"/>
              <a:t>הפיתרון</a:t>
            </a:r>
            <a:r>
              <a:rPr lang="he-IL" dirty="0"/>
              <a:t> הזה עלול להיכשל, ואז יש לשקול אסטרטגיות של פריסה מחדש של הרשת. </a:t>
            </a:r>
          </a:p>
          <a:p>
            <a:pPr marL="0" algn="r" defTabSz="914400" rtl="1" eaLnBrk="1" latinLnBrk="0" hangingPunct="1"/>
            <a:endParaRPr lang="he-IL" dirty="0"/>
          </a:p>
          <a:p>
            <a:pPr marL="0" marR="0" lvl="0" indent="0" algn="r" defTabSz="914400" rtl="1" eaLnBrk="1" fontAlgn="auto" latinLnBrk="0" hangingPunct="1">
              <a:lnSpc>
                <a:spcPct val="100000"/>
              </a:lnSpc>
              <a:spcBef>
                <a:spcPts val="0"/>
              </a:spcBef>
              <a:spcAft>
                <a:spcPts val="0"/>
              </a:spcAft>
              <a:buClrTx/>
              <a:buSzTx/>
              <a:buFontTx/>
              <a:buNone/>
              <a:tabLst/>
              <a:defRPr/>
            </a:pPr>
            <a:r>
              <a:rPr lang="he-IL" dirty="0"/>
              <a:t>העבודה הזאת באה להציע מודל אופטימיזציה מרובת-מטרות לפריסה של רשת אלחוטית פזורה של חיישני זיהום אוויר בזמן ובמרחב שמאזן בין מטרות שונות תחת מגבלות מסוימות. המטרה ליצר כלי למקבלי החלטות כאשר רוצים להקים רשת חדשה לטווח ארוך או על מנת לבצע מדידה לטווח קצר למטרות של אכיפה ואיתור חריגות. </a:t>
            </a:r>
          </a:p>
          <a:p>
            <a:pPr marL="0" algn="r" defTabSz="914400" rtl="1" eaLnBrk="1" latinLnBrk="0" hangingPunct="1"/>
            <a:endParaRPr lang="en-US" dirty="0"/>
          </a:p>
          <a:p>
            <a:pPr marL="0" algn="r" defTabSz="914400" rtl="1" eaLnBrk="1" latinLnBrk="0" hangingPunct="1"/>
            <a:endParaRPr lang="en-US" dirty="0"/>
          </a:p>
          <a:p>
            <a:pPr marL="0" algn="r" defTabSz="914400" rtl="1" eaLnBrk="1" latinLnBrk="0" hangingPunct="1"/>
            <a:endParaRPr lang="he-IL" dirty="0"/>
          </a:p>
          <a:p>
            <a:pPr marL="0" algn="r" defTabSz="914400" rtl="1" eaLnBrk="1" latinLnBrk="0" hangingPunct="1"/>
            <a:r>
              <a:rPr lang="he-IL" sz="1200" dirty="0"/>
              <a:t>חסר לי גם בהצעה מחקר שמדבר על </a:t>
            </a:r>
            <a:r>
              <a:rPr lang="he-IL" sz="1200" dirty="0" err="1"/>
              <a:t>הסקאלות</a:t>
            </a:r>
            <a:r>
              <a:rPr lang="he-IL" sz="1200" dirty="0"/>
              <a:t> של השונות המרחבית הגבוהה שיש </a:t>
            </a:r>
            <a:r>
              <a:rPr lang="he-IL" sz="1200" dirty="0" err="1"/>
              <a:t>למזהמי</a:t>
            </a:r>
            <a:r>
              <a:rPr lang="he-IL" sz="1200" dirty="0"/>
              <a:t> אוויר. – </a:t>
            </a:r>
            <a:r>
              <a:rPr lang="he-IL" sz="1200" dirty="0" err="1"/>
              <a:t>מולצ'אנוב</a:t>
            </a:r>
            <a:r>
              <a:rPr lang="he-IL" sz="1200" dirty="0"/>
              <a:t> ? </a:t>
            </a:r>
            <a:r>
              <a:rPr lang="en-US" dirty="0">
                <a:hlinkClick r:id="rId3"/>
              </a:rPr>
              <a:t>https://www-sciencedirect-com.ezlibrary.technion.ac.il/science/article/pii/S1352231015000254</a:t>
            </a:r>
            <a:endParaRPr lang="en-US" dirty="0"/>
          </a:p>
          <a:p>
            <a:pPr marL="0" algn="r" defTabSz="914400" rtl="1" eaLnBrk="1" latinLnBrk="0" hangingPunct="1"/>
            <a:r>
              <a:rPr lang="en-US" dirty="0">
                <a:hlinkClick r:id="rId4"/>
              </a:rPr>
              <a:t>https://www-sciencedirect-com.ezlibrary.technion.ac.il/science/article/pii/S1352231008005748#tbl6</a:t>
            </a:r>
            <a:endParaRPr lang="en-US" dirty="0"/>
          </a:p>
          <a:p>
            <a:pPr marL="0" algn="r" defTabSz="914400" rtl="1" eaLnBrk="1" latinLnBrk="0" hangingPunct="1"/>
            <a:endParaRPr lang="en-US" sz="1200" dirty="0"/>
          </a:p>
          <a:p>
            <a:pPr marL="0" algn="r" defTabSz="914400" rtl="1" eaLnBrk="1" latinLnBrk="0" hangingPunct="1"/>
            <a:endParaRPr lang="en-US" sz="1200" dirty="0"/>
          </a:p>
        </p:txBody>
      </p:sp>
      <p:sp>
        <p:nvSpPr>
          <p:cNvPr id="4" name="Slide Number Placeholder 3"/>
          <p:cNvSpPr>
            <a:spLocks noGrp="1"/>
          </p:cNvSpPr>
          <p:nvPr>
            <p:ph type="sldNum" sz="quarter" idx="5"/>
          </p:nvPr>
        </p:nvSpPr>
        <p:spPr/>
        <p:txBody>
          <a:bodyPr/>
          <a:lstStyle/>
          <a:p>
            <a:fld id="{4C19DB6A-656C-944F-A024-0E1A7C45D2CF}" type="slidenum">
              <a:rPr lang="en-US" smtClean="0"/>
              <a:t>5</a:t>
            </a:fld>
            <a:endParaRPr lang="en-US"/>
          </a:p>
        </p:txBody>
      </p:sp>
    </p:spTree>
    <p:extLst>
      <p:ext uri="{BB962C8B-B14F-4D97-AF65-F5344CB8AC3E}">
        <p14:creationId xmlns:p14="http://schemas.microsoft.com/office/powerpoint/2010/main" val="15888359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dirty="0"/>
              <a:t>העבודה הזאת באה להציע מודל אופטימיזציה מרובת-מטרות לפריסה של רשת אלחוטית פזורה של חיישני זיהום אוויר בזמן ובמרחב שמאזן בין מטרות שונות תחת מגבלות מסוימות. המטרה ליצר כלי למקבלי החלטות כאשר רוצים להקים רשת חדשה לטווח ארוך או על מנת לבצע מדידה לטווח קצר למטרות של אכיפה ואיתור חריגות. </a:t>
            </a:r>
          </a:p>
          <a:p>
            <a:pPr algn="r" rtl="1"/>
            <a:endParaRPr lang="en-US" dirty="0"/>
          </a:p>
        </p:txBody>
      </p:sp>
      <p:sp>
        <p:nvSpPr>
          <p:cNvPr id="4" name="Slide Number Placeholder 3"/>
          <p:cNvSpPr>
            <a:spLocks noGrp="1"/>
          </p:cNvSpPr>
          <p:nvPr>
            <p:ph type="sldNum" sz="quarter" idx="5"/>
          </p:nvPr>
        </p:nvSpPr>
        <p:spPr/>
        <p:txBody>
          <a:bodyPr/>
          <a:lstStyle/>
          <a:p>
            <a:fld id="{4C19DB6A-656C-944F-A024-0E1A7C45D2CF}" type="slidenum">
              <a:rPr lang="en-US" smtClean="0"/>
              <a:t>6</a:t>
            </a:fld>
            <a:endParaRPr lang="en-US"/>
          </a:p>
        </p:txBody>
      </p:sp>
    </p:spTree>
    <p:extLst>
      <p:ext uri="{BB962C8B-B14F-4D97-AF65-F5344CB8AC3E}">
        <p14:creationId xmlns:p14="http://schemas.microsoft.com/office/powerpoint/2010/main" val="6255981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algn="r" defTabSz="914400" rtl="1" eaLnBrk="1" latinLnBrk="0" hangingPunct="1"/>
                <a:r>
                  <a:rPr lang="he-IL" dirty="0"/>
                  <a:t>אז איזה עבודות נעשו עד כה בתחום </a:t>
                </a:r>
                <a:r>
                  <a:rPr lang="en-US" dirty="0"/>
                  <a:t>?</a:t>
                </a:r>
                <a:endParaRPr lang="he-IL" dirty="0"/>
              </a:p>
              <a:p>
                <a:pPr marL="0" algn="r" defTabSz="914400" rtl="1" eaLnBrk="1" latinLnBrk="0" hangingPunct="1"/>
                <a:r>
                  <a:rPr lang="he-IL" dirty="0"/>
                  <a:t>לא מעט עבודות הגיעו מרקע של מדעי המחשב, או מעולם החיישנים בכלל, ללא ספציפיות לזיהום אוויר. </a:t>
                </a:r>
                <a:endParaRPr lang="en-US" dirty="0"/>
              </a:p>
              <a:p>
                <a:pPr marL="0" algn="r" defTabSz="914400" rtl="1" eaLnBrk="1" latinLnBrk="0" hangingPunct="1"/>
                <a:endParaRPr lang="en-US" dirty="0"/>
              </a:p>
              <a:p>
                <a:pPr marL="0" algn="r" defTabSz="914400" rtl="1" eaLnBrk="1" latinLnBrk="0" hangingPunct="1"/>
                <a:r>
                  <a:rPr lang="he-IL" dirty="0"/>
                  <a:t>מקריאה של מאמרים בתחום, אני חושבת שהיה ברור שיש קשר בין השיטה שיושמה לבין המטרה או השימוש של הרשת אותה רצו לפרוש.</a:t>
                </a:r>
              </a:p>
              <a:p>
                <a:pPr marL="0" algn="r" defTabSz="914400" rtl="1" eaLnBrk="1" latinLnBrk="0" hangingPunct="1"/>
                <a:r>
                  <a:rPr lang="he-IL" dirty="0"/>
                  <a:t>כלומר - </a:t>
                </a:r>
                <a:endParaRPr lang="en-US" dirty="0"/>
              </a:p>
              <a:p>
                <a:pPr marL="0" algn="l" defTabSz="914400" rtl="0" eaLnBrk="1" latinLnBrk="0" hangingPunct="1"/>
                <a:endParaRPr lang="he-IL" dirty="0"/>
              </a:p>
              <a:p>
                <a:pPr marL="0" algn="l" defTabSz="914400" rtl="0" eaLnBrk="1" latinLnBrk="0" hangingPunct="1"/>
                <a:endParaRPr lang="he-IL" dirty="0"/>
              </a:p>
              <a:p>
                <a:pPr marL="0" algn="r" defTabSz="914400" rtl="1" eaLnBrk="1" latinLnBrk="0" hangingPunct="1"/>
                <a:r>
                  <a:rPr lang="he-IL" dirty="0"/>
                  <a:t>להוסיף כאן את </a:t>
                </a:r>
                <a:r>
                  <a:rPr lang="he-IL" dirty="0" err="1"/>
                  <a:t>הנאפסק</a:t>
                </a:r>
                <a:r>
                  <a:rPr lang="he-IL" dirty="0"/>
                  <a:t> </a:t>
                </a:r>
                <a:r>
                  <a:rPr lang="he-IL" dirty="0" err="1"/>
                  <a:t>פרובלם</a:t>
                </a:r>
                <a:r>
                  <a:rPr lang="he-IL" dirty="0"/>
                  <a:t>. בעיית תרמיל הגב. בגלל שזו בעיה שקולה, הרבה מהניסיונות הם מתחום מדעי המחשב </a:t>
                </a:r>
                <a:endParaRPr lang="en-US" dirty="0"/>
              </a:p>
              <a:p>
                <a:pPr marL="0" algn="r" defTabSz="914400" rtl="1" eaLnBrk="1" latinLnBrk="0" hangingPunct="1"/>
                <a:endParaRPr lang="en-US" dirty="0"/>
              </a:p>
              <a:p>
                <a:r>
                  <a:rPr lang="en-US" sz="1200" kern="1200" dirty="0">
                    <a:solidFill>
                      <a:schemeClr val="tx1"/>
                    </a:solidFill>
                    <a:effectLst/>
                    <a:latin typeface="+mn-lt"/>
                    <a:ea typeface="+mn-ea"/>
                    <a:cs typeface="+mn-cs"/>
                  </a:rPr>
                  <a:t>As the basic problem of sensors’ optimal deployment aims at maximizing the utility of the network, while minimizing its cost, the problem is equivalent to the “0-1 knapsack” problem [29], [40], where a subset of items out of n items, possessing each some value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𝑣</m:t>
                        </m:r>
                      </m:e>
                      <m:sub>
                        <m:r>
                          <a:rPr lang="en-US" sz="1200" i="1" kern="1200">
                            <a:solidFill>
                              <a:schemeClr val="tx1"/>
                            </a:solidFill>
                            <a:effectLst/>
                            <a:latin typeface="Cambria Math" panose="02040503050406030204" pitchFamily="18" charset="0"/>
                            <a:ea typeface="+mn-ea"/>
                            <a:cs typeface="+mn-cs"/>
                          </a:rPr>
                          <m:t>𝑖</m:t>
                        </m:r>
                      </m:sub>
                    </m:sSub>
                  </m:oMath>
                </a14:m>
                <a:r>
                  <a:rPr lang="en-US" sz="1200" kern="1200" dirty="0">
                    <a:solidFill>
                      <a:schemeClr val="tx1"/>
                    </a:solidFill>
                    <a:effectLst/>
                    <a:latin typeface="+mn-lt"/>
                    <a:ea typeface="+mn-ea"/>
                    <a:cs typeface="+mn-cs"/>
                  </a:rPr>
                  <a:t> and some cost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𝑐</m:t>
                        </m:r>
                      </m:e>
                      <m:sub>
                        <m:r>
                          <a:rPr lang="en-US" sz="1200" i="1" kern="1200">
                            <a:solidFill>
                              <a:schemeClr val="tx1"/>
                            </a:solidFill>
                            <a:effectLst/>
                            <a:latin typeface="Cambria Math" panose="02040503050406030204" pitchFamily="18" charset="0"/>
                            <a:ea typeface="+mn-ea"/>
                            <a:cs typeface="+mn-cs"/>
                          </a:rPr>
                          <m:t>𝑖</m:t>
                        </m:r>
                      </m:sub>
                    </m:sSub>
                  </m:oMath>
                </a14:m>
                <a:r>
                  <a:rPr lang="en-US" sz="1200" kern="1200" dirty="0">
                    <a:solidFill>
                      <a:schemeClr val="tx1"/>
                    </a:solidFill>
                    <a:effectLst/>
                    <a:latin typeface="+mn-lt"/>
                    <a:ea typeface="+mn-ea"/>
                    <a:cs typeface="+mn-cs"/>
                  </a:rPr>
                  <a:t>, are selected so values’ sum is maximized, while the summed cost is kept within some capacity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𝑐</m:t>
                        </m:r>
                      </m:e>
                      <m:sub>
                        <m:r>
                          <a:rPr lang="en-US" sz="1200" i="1" kern="1200">
                            <a:solidFill>
                              <a:schemeClr val="tx1"/>
                            </a:solidFill>
                            <a:effectLst/>
                            <a:latin typeface="Cambria Math" panose="02040503050406030204" pitchFamily="18" charset="0"/>
                            <a:ea typeface="+mn-ea"/>
                            <a:cs typeface="+mn-cs"/>
                          </a:rPr>
                          <m:t>𝑚𝑎𝑥</m:t>
                        </m:r>
                      </m:sub>
                    </m:sSub>
                  </m:oMath>
                </a14:m>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In both problems, candidate solutions can be represented as binary strings of length n, where a 1 in a given position indicates that an item is included in the knapsack, or that a sensor is placed in that position, and a 0 indicated the item is omitted, or the sensor is not placed. The solution-space size is then 2</a:t>
                </a:r>
                <a:r>
                  <a:rPr lang="en-US" sz="1200" kern="1200" baseline="30000" dirty="0">
                    <a:solidFill>
                      <a:schemeClr val="tx1"/>
                    </a:solidFill>
                    <a:effectLst/>
                    <a:latin typeface="+mn-lt"/>
                    <a:ea typeface="+mn-ea"/>
                    <a:cs typeface="+mn-cs"/>
                  </a:rPr>
                  <a:t>n</a:t>
                </a:r>
                <a:r>
                  <a:rPr lang="en-US" sz="1200" kern="1200" dirty="0">
                    <a:solidFill>
                      <a:schemeClr val="tx1"/>
                    </a:solidFill>
                    <a:effectLst/>
                    <a:latin typeface="+mn-lt"/>
                    <a:ea typeface="+mn-ea"/>
                    <a:cs typeface="+mn-cs"/>
                  </a:rPr>
                  <a:t>. This basic problem is NP-hard [41], meaning that the time required to solve the problem, using any currently known algorithm, increases rapidly as the size of the problem grows. As a result, approximation algorithms, which focuses on finding good solutions (“global optimums”) instead of provably optimal solutions, are required beyond a certain size of problem. </a:t>
                </a:r>
              </a:p>
              <a:p>
                <a:r>
                  <a:rPr lang="en-US" sz="1200" kern="1200" dirty="0">
                    <a:solidFill>
                      <a:schemeClr val="tx1"/>
                    </a:solidFill>
                    <a:effectLst/>
                    <a:latin typeface="+mn-lt"/>
                    <a:ea typeface="+mn-ea"/>
                    <a:cs typeface="+mn-cs"/>
                  </a:rPr>
                  <a:t>Global optimization refers to the process of attempting to find the solution </a:t>
                </a:r>
                <a14:m>
                  <m:oMath xmlns:m="http://schemas.openxmlformats.org/officeDocument/2006/math">
                    <m:sSup>
                      <m:sSupPr>
                        <m:ctrlPr>
                          <a:rPr lang="en-US" sz="1200" i="1" kern="1200">
                            <a:solidFill>
                              <a:schemeClr val="tx1"/>
                            </a:solidFill>
                            <a:effectLst/>
                            <a:latin typeface="Cambria Math" panose="02040503050406030204" pitchFamily="18" charset="0"/>
                            <a:ea typeface="+mn-ea"/>
                            <a:cs typeface="+mn-cs"/>
                          </a:rPr>
                        </m:ctrlPr>
                      </m:sSupPr>
                      <m:e>
                        <m:r>
                          <a:rPr lang="en-US" sz="1200" i="1" kern="1200">
                            <a:solidFill>
                              <a:schemeClr val="tx1"/>
                            </a:solidFill>
                            <a:effectLst/>
                            <a:latin typeface="Cambria Math" panose="02040503050406030204" pitchFamily="18" charset="0"/>
                            <a:ea typeface="+mn-ea"/>
                            <a:cs typeface="+mn-cs"/>
                          </a:rPr>
                          <m:t>𝑥</m:t>
                        </m:r>
                      </m:e>
                      <m:sup>
                        <m:r>
                          <a:rPr lang="en-US" sz="1200" i="1" kern="1200">
                            <a:solidFill>
                              <a:schemeClr val="tx1"/>
                            </a:solidFill>
                            <a:effectLst/>
                            <a:latin typeface="Cambria Math" panose="02040503050406030204" pitchFamily="18" charset="0"/>
                            <a:ea typeface="+mn-ea"/>
                            <a:cs typeface="+mn-cs"/>
                          </a:rPr>
                          <m:t>∗</m:t>
                        </m:r>
                      </m:sup>
                    </m:sSup>
                  </m:oMath>
                </a14:m>
                <a:r>
                  <a:rPr lang="en-US" sz="1200" kern="1200" dirty="0">
                    <a:solidFill>
                      <a:schemeClr val="tx1"/>
                    </a:solidFill>
                    <a:effectLst/>
                    <a:latin typeface="+mn-lt"/>
                    <a:ea typeface="+mn-ea"/>
                    <a:cs typeface="+mn-cs"/>
                  </a:rPr>
                  <a:t>, out of a set of possible solutions {</a:t>
                </a:r>
                <a14:m>
                  <m:oMath xmlns:m="http://schemas.openxmlformats.org/officeDocument/2006/math">
                    <m:r>
                      <a:rPr lang="en-US" sz="1200" i="1" kern="1200">
                        <a:solidFill>
                          <a:schemeClr val="tx1"/>
                        </a:solidFill>
                        <a:effectLst/>
                        <a:latin typeface="Cambria Math" panose="02040503050406030204" pitchFamily="18" charset="0"/>
                        <a:ea typeface="+mn-ea"/>
                        <a:cs typeface="+mn-cs"/>
                      </a:rPr>
                      <m:t>𝑋</m:t>
                    </m:r>
                    <m:r>
                      <a:rPr lang="en-US" sz="1200" i="1" kern="1200">
                        <a:solidFill>
                          <a:schemeClr val="tx1"/>
                        </a:solidFill>
                        <a:effectLst/>
                        <a:latin typeface="Cambria Math" panose="02040503050406030204" pitchFamily="18" charset="0"/>
                        <a:ea typeface="+mn-ea"/>
                        <a:cs typeface="+mn-cs"/>
                      </a:rPr>
                      <m:t>}</m:t>
                    </m:r>
                  </m:oMath>
                </a14:m>
                <a:r>
                  <a:rPr lang="en-US" sz="1200" kern="1200" dirty="0">
                    <a:solidFill>
                      <a:schemeClr val="tx1"/>
                    </a:solidFill>
                    <a:effectLst/>
                    <a:latin typeface="+mn-lt"/>
                    <a:ea typeface="+mn-ea"/>
                    <a:cs typeface="+mn-cs"/>
                  </a:rPr>
                  <a:t>, that has the optimal value for some fitness function f, such that </a:t>
                </a:r>
                <a14:m>
                  <m:oMath xmlns:m="http://schemas.openxmlformats.org/officeDocument/2006/math">
                    <m:r>
                      <a:rPr lang="en-US" sz="1200" i="1" kern="1200">
                        <a:solidFill>
                          <a:schemeClr val="tx1"/>
                        </a:solidFill>
                        <a:effectLst/>
                        <a:latin typeface="Cambria Math" panose="02040503050406030204" pitchFamily="18" charset="0"/>
                        <a:ea typeface="+mn-ea"/>
                        <a:cs typeface="+mn-cs"/>
                      </a:rPr>
                      <m:t>𝑥</m:t>
                    </m:r>
                    <m:r>
                      <a:rPr lang="en-US" sz="1200" i="1" kern="1200">
                        <a:solidFill>
                          <a:schemeClr val="tx1"/>
                        </a:solidFill>
                        <a:effectLst/>
                        <a:latin typeface="Cambria Math" panose="02040503050406030204" pitchFamily="18" charset="0"/>
                        <a:ea typeface="+mn-ea"/>
                        <a:cs typeface="+mn-cs"/>
                      </a:rPr>
                      <m:t>≠</m:t>
                    </m:r>
                    <m:sSup>
                      <m:sSupPr>
                        <m:ctrlPr>
                          <a:rPr lang="en-US" sz="1200" i="1" kern="1200">
                            <a:solidFill>
                              <a:schemeClr val="tx1"/>
                            </a:solidFill>
                            <a:effectLst/>
                            <a:latin typeface="Cambria Math" panose="02040503050406030204" pitchFamily="18" charset="0"/>
                            <a:ea typeface="+mn-ea"/>
                            <a:cs typeface="+mn-cs"/>
                          </a:rPr>
                        </m:ctrlPr>
                      </m:sSupPr>
                      <m:e>
                        <m:r>
                          <a:rPr lang="en-US" sz="1200" i="1" kern="1200">
                            <a:solidFill>
                              <a:schemeClr val="tx1"/>
                            </a:solidFill>
                            <a:effectLst/>
                            <a:latin typeface="Cambria Math" panose="02040503050406030204" pitchFamily="18" charset="0"/>
                            <a:ea typeface="+mn-ea"/>
                            <a:cs typeface="+mn-cs"/>
                          </a:rPr>
                          <m:t>𝑥</m:t>
                        </m:r>
                      </m:e>
                      <m:sup>
                        <m:r>
                          <a:rPr lang="en-US" sz="1200" i="1" kern="1200">
                            <a:solidFill>
                              <a:schemeClr val="tx1"/>
                            </a:solidFill>
                            <a:effectLst/>
                            <a:latin typeface="Cambria Math" panose="02040503050406030204" pitchFamily="18" charset="0"/>
                            <a:ea typeface="+mn-ea"/>
                            <a:cs typeface="+mn-cs"/>
                          </a:rPr>
                          <m:t>∗</m:t>
                        </m:r>
                      </m:sup>
                    </m:sSup>
                    <m:r>
                      <a:rPr lang="en-US" sz="1200" i="1"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𝑓</m:t>
                    </m:r>
                    <m:d>
                      <m:dPr>
                        <m:ctrlPr>
                          <a:rPr lang="en-US" sz="1200" i="1" kern="1200">
                            <a:solidFill>
                              <a:schemeClr val="tx1"/>
                            </a:solidFill>
                            <a:effectLst/>
                            <a:latin typeface="Cambria Math" panose="02040503050406030204" pitchFamily="18" charset="0"/>
                            <a:ea typeface="+mn-ea"/>
                            <a:cs typeface="+mn-cs"/>
                          </a:rPr>
                        </m:ctrlPr>
                      </m:dPr>
                      <m:e>
                        <m:sSup>
                          <m:sSupPr>
                            <m:ctrlPr>
                              <a:rPr lang="en-US" sz="1200" i="1" kern="1200">
                                <a:solidFill>
                                  <a:schemeClr val="tx1"/>
                                </a:solidFill>
                                <a:effectLst/>
                                <a:latin typeface="Cambria Math" panose="02040503050406030204" pitchFamily="18" charset="0"/>
                                <a:ea typeface="+mn-ea"/>
                                <a:cs typeface="+mn-cs"/>
                              </a:rPr>
                            </m:ctrlPr>
                          </m:sSupPr>
                          <m:e>
                            <m:r>
                              <a:rPr lang="en-US" sz="1200" i="1" kern="1200">
                                <a:solidFill>
                                  <a:schemeClr val="tx1"/>
                                </a:solidFill>
                                <a:effectLst/>
                                <a:latin typeface="Cambria Math" panose="02040503050406030204" pitchFamily="18" charset="0"/>
                                <a:ea typeface="+mn-ea"/>
                                <a:cs typeface="+mn-cs"/>
                              </a:rPr>
                              <m:t>𝑥</m:t>
                            </m:r>
                          </m:e>
                          <m:sup>
                            <m:r>
                              <a:rPr lang="en-US" sz="1200" i="1" kern="1200">
                                <a:solidFill>
                                  <a:schemeClr val="tx1"/>
                                </a:solidFill>
                                <a:effectLst/>
                                <a:latin typeface="Cambria Math" panose="02040503050406030204" pitchFamily="18" charset="0"/>
                                <a:ea typeface="+mn-ea"/>
                                <a:cs typeface="+mn-cs"/>
                              </a:rPr>
                              <m:t>∗</m:t>
                            </m:r>
                          </m:sup>
                        </m:sSup>
                      </m:e>
                    </m:d>
                    <m:r>
                      <a:rPr lang="en-US" sz="1200" i="1"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𝑓</m:t>
                    </m:r>
                    <m:d>
                      <m:dPr>
                        <m:ctrlPr>
                          <a:rPr lang="en-US" sz="1200" i="1" kern="1200">
                            <a:solidFill>
                              <a:schemeClr val="tx1"/>
                            </a:solidFill>
                            <a:effectLst/>
                            <a:latin typeface="Cambria Math" panose="02040503050406030204" pitchFamily="18" charset="0"/>
                            <a:ea typeface="+mn-ea"/>
                            <a:cs typeface="+mn-cs"/>
                          </a:rPr>
                        </m:ctrlPr>
                      </m:dPr>
                      <m:e>
                        <m:r>
                          <a:rPr lang="en-US" sz="1200" i="1" kern="1200">
                            <a:solidFill>
                              <a:schemeClr val="tx1"/>
                            </a:solidFill>
                            <a:effectLst/>
                            <a:latin typeface="Cambria Math" panose="02040503050406030204" pitchFamily="18" charset="0"/>
                            <a:ea typeface="+mn-ea"/>
                            <a:cs typeface="+mn-cs"/>
                          </a:rPr>
                          <m:t>𝑥</m:t>
                        </m:r>
                      </m:e>
                    </m:d>
                    <m:r>
                      <a:rPr lang="en-US" sz="1200" i="1" kern="1200">
                        <a:solidFill>
                          <a:schemeClr val="tx1"/>
                        </a:solidFill>
                        <a:effectLst/>
                        <a:latin typeface="Cambria Math" panose="02040503050406030204" pitchFamily="18" charset="0"/>
                        <a:ea typeface="+mn-ea"/>
                        <a:cs typeface="+mn-cs"/>
                      </a:rPr>
                      <m:t> </m:t>
                    </m:r>
                  </m:oMath>
                </a14:m>
                <a:r>
                  <a:rPr lang="en-US" sz="1200" kern="1200" dirty="0">
                    <a:solidFill>
                      <a:schemeClr val="tx1"/>
                    </a:solidFill>
                    <a:effectLst/>
                    <a:latin typeface="+mn-lt"/>
                    <a:ea typeface="+mn-ea"/>
                    <a:cs typeface="+mn-cs"/>
                  </a:rPr>
                  <a:t>[42]. Two main categories of methods to find </a:t>
                </a:r>
                <a14:m>
                  <m:oMath xmlns:m="http://schemas.openxmlformats.org/officeDocument/2006/math">
                    <m:sSup>
                      <m:sSupPr>
                        <m:ctrlPr>
                          <a:rPr lang="en-US" sz="1200" i="1" kern="1200">
                            <a:solidFill>
                              <a:schemeClr val="tx1"/>
                            </a:solidFill>
                            <a:effectLst/>
                            <a:latin typeface="Cambria Math" panose="02040503050406030204" pitchFamily="18" charset="0"/>
                            <a:ea typeface="+mn-ea"/>
                            <a:cs typeface="+mn-cs"/>
                          </a:rPr>
                        </m:ctrlPr>
                      </m:sSupPr>
                      <m:e>
                        <m:r>
                          <a:rPr lang="en-US" sz="1200" i="1" kern="1200">
                            <a:solidFill>
                              <a:schemeClr val="tx1"/>
                            </a:solidFill>
                            <a:effectLst/>
                            <a:latin typeface="Cambria Math" panose="02040503050406030204" pitchFamily="18" charset="0"/>
                            <a:ea typeface="+mn-ea"/>
                            <a:cs typeface="+mn-cs"/>
                          </a:rPr>
                          <m:t>𝑥</m:t>
                        </m:r>
                      </m:e>
                      <m:sup>
                        <m:r>
                          <a:rPr lang="en-US" sz="1200" i="1" kern="1200">
                            <a:solidFill>
                              <a:schemeClr val="tx1"/>
                            </a:solidFill>
                            <a:effectLst/>
                            <a:latin typeface="Cambria Math" panose="02040503050406030204" pitchFamily="18" charset="0"/>
                            <a:ea typeface="+mn-ea"/>
                            <a:cs typeface="+mn-cs"/>
                          </a:rPr>
                          <m:t>∗</m:t>
                        </m:r>
                      </m:sup>
                    </m:sSup>
                  </m:oMath>
                </a14:m>
                <a:r>
                  <a:rPr lang="en-US" sz="1200" kern="1200" dirty="0">
                    <a:solidFill>
                      <a:schemeClr val="tx1"/>
                    </a:solidFill>
                    <a:effectLst/>
                    <a:latin typeface="+mn-lt"/>
                    <a:ea typeface="+mn-ea"/>
                    <a:cs typeface="+mn-cs"/>
                  </a:rPr>
                  <a:t> exist; the first are deterministic methods, which find </a:t>
                </a:r>
                <a14:m>
                  <m:oMath xmlns:m="http://schemas.openxmlformats.org/officeDocument/2006/math">
                    <m:sSup>
                      <m:sSupPr>
                        <m:ctrlPr>
                          <a:rPr lang="en-US" sz="1200" i="1" kern="1200">
                            <a:solidFill>
                              <a:schemeClr val="tx1"/>
                            </a:solidFill>
                            <a:effectLst/>
                            <a:latin typeface="Cambria Math" panose="02040503050406030204" pitchFamily="18" charset="0"/>
                            <a:ea typeface="+mn-ea"/>
                            <a:cs typeface="+mn-cs"/>
                          </a:rPr>
                        </m:ctrlPr>
                      </m:sSupPr>
                      <m:e>
                        <m:r>
                          <a:rPr lang="en-US" sz="1200" i="1" kern="1200">
                            <a:solidFill>
                              <a:schemeClr val="tx1"/>
                            </a:solidFill>
                            <a:effectLst/>
                            <a:latin typeface="Cambria Math" panose="02040503050406030204" pitchFamily="18" charset="0"/>
                            <a:ea typeface="+mn-ea"/>
                            <a:cs typeface="+mn-cs"/>
                          </a:rPr>
                          <m:t>𝑥</m:t>
                        </m:r>
                      </m:e>
                      <m:sup>
                        <m:r>
                          <a:rPr lang="en-US" sz="1200" i="1" kern="1200">
                            <a:solidFill>
                              <a:schemeClr val="tx1"/>
                            </a:solidFill>
                            <a:effectLst/>
                            <a:latin typeface="Cambria Math" panose="02040503050406030204" pitchFamily="18" charset="0"/>
                            <a:ea typeface="+mn-ea"/>
                            <a:cs typeface="+mn-cs"/>
                          </a:rPr>
                          <m:t>∗</m:t>
                        </m:r>
                      </m:sup>
                    </m:sSup>
                  </m:oMath>
                </a14:m>
                <a:r>
                  <a:rPr lang="en-US" sz="1200" kern="1200" dirty="0">
                    <a:solidFill>
                      <a:schemeClr val="tx1"/>
                    </a:solidFill>
                    <a:effectLst/>
                    <a:latin typeface="+mn-lt"/>
                    <a:ea typeface="+mn-ea"/>
                    <a:cs typeface="+mn-cs"/>
                  </a:rPr>
                  <a:t> by an exhaustive search over the set {</a:t>
                </a:r>
                <a14:m>
                  <m:oMath xmlns:m="http://schemas.openxmlformats.org/officeDocument/2006/math">
                    <m:r>
                      <a:rPr lang="en-US" sz="1200" i="1" kern="1200">
                        <a:solidFill>
                          <a:schemeClr val="tx1"/>
                        </a:solidFill>
                        <a:effectLst/>
                        <a:latin typeface="Cambria Math" panose="02040503050406030204" pitchFamily="18" charset="0"/>
                        <a:ea typeface="+mn-ea"/>
                        <a:cs typeface="+mn-cs"/>
                      </a:rPr>
                      <m:t>𝑋</m:t>
                    </m:r>
                    <m:r>
                      <a:rPr lang="en-US" sz="1200" i="1" kern="1200">
                        <a:solidFill>
                          <a:schemeClr val="tx1"/>
                        </a:solidFill>
                        <a:effectLst/>
                        <a:latin typeface="Cambria Math" panose="02040503050406030204" pitchFamily="18" charset="0"/>
                        <a:ea typeface="+mn-ea"/>
                        <a:cs typeface="+mn-cs"/>
                      </a:rPr>
                      <m:t>}</m:t>
                    </m:r>
                  </m:oMath>
                </a14:m>
                <a:r>
                  <a:rPr lang="en-US" sz="1200" kern="1200" dirty="0">
                    <a:solidFill>
                      <a:schemeClr val="tx1"/>
                    </a:solidFill>
                    <a:effectLst/>
                    <a:latin typeface="+mn-lt"/>
                    <a:ea typeface="+mn-ea"/>
                    <a:cs typeface="+mn-cs"/>
                  </a:rPr>
                  <a:t>. Stochastic methods</a:t>
                </a:r>
                <a:r>
                  <a:rPr lang="en-US" sz="1200" b="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involve random elements that try to reduce the computational burden of pure random search. ﻿At the outset, a random sample of points in the set {</a:t>
                </a:r>
                <a14:m>
                  <m:oMath xmlns:m="http://schemas.openxmlformats.org/officeDocument/2006/math">
                    <m:r>
                      <a:rPr lang="en-US" sz="1200" i="1" kern="1200" smtClean="0">
                        <a:solidFill>
                          <a:schemeClr val="tx1"/>
                        </a:solidFill>
                        <a:effectLst/>
                        <a:latin typeface="Cambria Math" panose="02040503050406030204" pitchFamily="18" charset="0"/>
                        <a:ea typeface="+mn-ea"/>
                        <a:cs typeface="+mn-cs"/>
                      </a:rPr>
                      <m:t>𝑋</m:t>
                    </m:r>
                    <m:r>
                      <a:rPr lang="en-US" sz="1200" i="1" kern="1200" smtClean="0">
                        <a:solidFill>
                          <a:schemeClr val="tx1"/>
                        </a:solidFill>
                        <a:effectLst/>
                        <a:latin typeface="Cambria Math" panose="02040503050406030204" pitchFamily="18" charset="0"/>
                        <a:ea typeface="+mn-ea"/>
                        <a:cs typeface="+mn-cs"/>
                      </a:rPr>
                      <m:t>}</m:t>
                    </m:r>
                  </m:oMath>
                </a14:m>
                <a:r>
                  <a:rPr lang="en-US" dirty="0">
                    <a:effectLst/>
                  </a:rPr>
                  <a:t> </a:t>
                </a:r>
                <a:r>
                  <a:rPr lang="en-US" sz="1200" kern="1200" dirty="0">
                    <a:solidFill>
                      <a:schemeClr val="tx1"/>
                    </a:solidFill>
                    <a:effectLst/>
                    <a:latin typeface="+mn-lt"/>
                    <a:ea typeface="+mn-ea"/>
                    <a:cs typeface="+mn-cs"/>
                  </a:rPr>
                  <a:t>is picked. Then, each method manipulates the sample points using different heuristics,</a:t>
                </a:r>
                <a:r>
                  <a:rPr lang="en-US" sz="1200" b="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which are sets of rules for deciding which potential solution out of {</a:t>
                </a:r>
                <a14:m>
                  <m:oMath xmlns:m="http://schemas.openxmlformats.org/officeDocument/2006/math">
                    <m:r>
                      <a:rPr lang="en-US" sz="1200" i="1" kern="1200">
                        <a:solidFill>
                          <a:schemeClr val="tx1"/>
                        </a:solidFill>
                        <a:effectLst/>
                        <a:latin typeface="Cambria Math" panose="02040503050406030204" pitchFamily="18" charset="0"/>
                        <a:ea typeface="+mn-ea"/>
                        <a:cs typeface="+mn-cs"/>
                      </a:rPr>
                      <m:t>𝑋</m:t>
                    </m:r>
                    <m:r>
                      <a:rPr lang="en-US" sz="1200" i="1" kern="1200">
                        <a:solidFill>
                          <a:schemeClr val="tx1"/>
                        </a:solidFill>
                        <a:effectLst/>
                        <a:latin typeface="Cambria Math" panose="02040503050406030204" pitchFamily="18" charset="0"/>
                        <a:ea typeface="+mn-ea"/>
                        <a:cs typeface="+mn-cs"/>
                      </a:rPr>
                      <m:t>}</m:t>
                    </m:r>
                    <m:r>
                      <m:rPr>
                        <m:nor/>
                      </m:rPr>
                      <a:rPr lang="en-US" sz="1200" kern="1200" smtClean="0">
                        <a:solidFill>
                          <a:schemeClr val="tx1"/>
                        </a:solidFill>
                        <a:effectLst/>
                        <a:latin typeface="+mn-lt"/>
                        <a:ea typeface="+mn-ea"/>
                        <a:cs typeface="+mn-cs"/>
                      </a:rPr>
                      <m:t>should</m:t>
                    </m:r>
                    <m:r>
                      <m:rPr>
                        <m:nor/>
                      </m:rPr>
                      <a:rPr lang="en-US" sz="1200" kern="1200" smtClean="0">
                        <a:solidFill>
                          <a:schemeClr val="tx1"/>
                        </a:solidFill>
                        <a:effectLst/>
                        <a:latin typeface="+mn-lt"/>
                        <a:ea typeface="+mn-ea"/>
                        <a:cs typeface="+mn-cs"/>
                      </a:rPr>
                      <m:t> </m:t>
                    </m:r>
                    <m:r>
                      <m:rPr>
                        <m:nor/>
                      </m:rPr>
                      <a:rPr lang="en-US" sz="1200" kern="1200" smtClean="0">
                        <a:solidFill>
                          <a:schemeClr val="tx1"/>
                        </a:solidFill>
                        <a:effectLst/>
                        <a:latin typeface="+mn-lt"/>
                        <a:ea typeface="+mn-ea"/>
                        <a:cs typeface="+mn-cs"/>
                      </a:rPr>
                      <m:t>next</m:t>
                    </m:r>
                    <m:r>
                      <m:rPr>
                        <m:nor/>
                      </m:rPr>
                      <a:rPr lang="en-US" sz="1200" kern="1200" smtClean="0">
                        <a:solidFill>
                          <a:schemeClr val="tx1"/>
                        </a:solidFill>
                        <a:effectLst/>
                        <a:latin typeface="+mn-lt"/>
                        <a:ea typeface="+mn-ea"/>
                        <a:cs typeface="+mn-cs"/>
                      </a:rPr>
                      <m:t> </m:t>
                    </m:r>
                    <m:r>
                      <m:rPr>
                        <m:nor/>
                      </m:rPr>
                      <a:rPr lang="en-US" sz="1200" kern="1200" smtClean="0">
                        <a:solidFill>
                          <a:schemeClr val="tx1"/>
                        </a:solidFill>
                        <a:effectLst/>
                        <a:latin typeface="+mn-lt"/>
                        <a:ea typeface="+mn-ea"/>
                        <a:cs typeface="+mn-cs"/>
                      </a:rPr>
                      <m:t>be</m:t>
                    </m:r>
                    <m:r>
                      <m:rPr>
                        <m:nor/>
                      </m:rPr>
                      <a:rPr lang="en-US" sz="1200" kern="1200" smtClean="0">
                        <a:solidFill>
                          <a:schemeClr val="tx1"/>
                        </a:solidFill>
                        <a:effectLst/>
                        <a:latin typeface="+mn-lt"/>
                        <a:ea typeface="+mn-ea"/>
                        <a:cs typeface="+mn-cs"/>
                      </a:rPr>
                      <m:t> </m:t>
                    </m:r>
                    <m:r>
                      <m:rPr>
                        <m:nor/>
                      </m:rPr>
                      <a:rPr lang="en-US" sz="1200" kern="1200" smtClean="0">
                        <a:solidFill>
                          <a:schemeClr val="tx1"/>
                        </a:solidFill>
                        <a:effectLst/>
                        <a:latin typeface="+mn-lt"/>
                        <a:ea typeface="+mn-ea"/>
                        <a:cs typeface="+mn-cs"/>
                      </a:rPr>
                      <m:t>generated</m:t>
                    </m:r>
                    <m:r>
                      <m:rPr>
                        <m:nor/>
                      </m:rPr>
                      <a:rPr lang="en-US" sz="1200" kern="1200" smtClean="0">
                        <a:solidFill>
                          <a:schemeClr val="tx1"/>
                        </a:solidFill>
                        <a:effectLst/>
                        <a:latin typeface="+mn-lt"/>
                        <a:ea typeface="+mn-ea"/>
                        <a:cs typeface="+mn-cs"/>
                      </a:rPr>
                      <m:t> </m:t>
                    </m:r>
                    <m:r>
                      <m:rPr>
                        <m:nor/>
                      </m:rPr>
                      <a:rPr lang="en-US" sz="1200" kern="1200" smtClean="0">
                        <a:solidFill>
                          <a:schemeClr val="tx1"/>
                        </a:solidFill>
                        <a:effectLst/>
                        <a:latin typeface="+mn-lt"/>
                        <a:ea typeface="+mn-ea"/>
                        <a:cs typeface="+mn-cs"/>
                      </a:rPr>
                      <m:t>and</m:t>
                    </m:r>
                    <m:r>
                      <m:rPr>
                        <m:nor/>
                      </m:rPr>
                      <a:rPr lang="en-US" sz="1200" kern="1200" smtClean="0">
                        <a:solidFill>
                          <a:schemeClr val="tx1"/>
                        </a:solidFill>
                        <a:effectLst/>
                        <a:latin typeface="+mn-lt"/>
                        <a:ea typeface="+mn-ea"/>
                        <a:cs typeface="+mn-cs"/>
                      </a:rPr>
                      <m:t> </m:t>
                    </m:r>
                    <m:r>
                      <m:rPr>
                        <m:nor/>
                      </m:rPr>
                      <a:rPr lang="en-US" sz="1200" kern="1200" smtClean="0">
                        <a:solidFill>
                          <a:schemeClr val="tx1"/>
                        </a:solidFill>
                        <a:effectLst/>
                        <a:latin typeface="+mn-lt"/>
                        <a:ea typeface="+mn-ea"/>
                        <a:cs typeface="+mn-cs"/>
                      </a:rPr>
                      <m:t>tested</m:t>
                    </m:r>
                    <m:r>
                      <m:rPr>
                        <m:nor/>
                      </m:rPr>
                      <a:rPr lang="en-US" sz="1200" b="1" kern="1200" smtClean="0">
                        <a:solidFill>
                          <a:schemeClr val="tx1"/>
                        </a:solidFill>
                        <a:effectLst/>
                        <a:latin typeface="+mn-lt"/>
                        <a:ea typeface="+mn-ea"/>
                        <a:cs typeface="+mn-cs"/>
                      </a:rPr>
                      <m:t> </m:t>
                    </m:r>
                    <m:r>
                      <m:rPr>
                        <m:nor/>
                      </m:rPr>
                      <a:rPr lang="en-US" sz="1200" kern="1200" smtClean="0">
                        <a:solidFill>
                          <a:schemeClr val="tx1"/>
                        </a:solidFill>
                        <a:effectLst/>
                        <a:latin typeface="+mn-lt"/>
                        <a:ea typeface="+mn-ea"/>
                        <a:cs typeface="+mn-cs"/>
                      </a:rPr>
                      <m:t>[43].</m:t>
                    </m:r>
                    <m:r>
                      <m:rPr>
                        <m:nor/>
                      </m:rPr>
                      <a:rPr lang="en-US" sz="1200" b="1" kern="1200" smtClean="0">
                        <a:solidFill>
                          <a:schemeClr val="tx1"/>
                        </a:solidFill>
                        <a:effectLst/>
                        <a:latin typeface="+mn-lt"/>
                        <a:ea typeface="+mn-ea"/>
                        <a:cs typeface="+mn-cs"/>
                      </a:rPr>
                      <m:t> </m:t>
                    </m:r>
                    <m:r>
                      <m:rPr>
                        <m:nor/>
                      </m:rPr>
                      <a:rPr lang="en-US" sz="1200" kern="1200" smtClean="0">
                        <a:solidFill>
                          <a:schemeClr val="tx1"/>
                        </a:solidFill>
                        <a:effectLst/>
                        <a:latin typeface="+mn-lt"/>
                        <a:ea typeface="+mn-ea"/>
                        <a:cs typeface="+mn-cs"/>
                      </a:rPr>
                      <m:t>Local</m:t>
                    </m:r>
                    <m:r>
                      <m:rPr>
                        <m:nor/>
                      </m:rPr>
                      <a:rPr lang="en-US" sz="1200" kern="1200" smtClean="0">
                        <a:solidFill>
                          <a:schemeClr val="tx1"/>
                        </a:solidFill>
                        <a:effectLst/>
                        <a:latin typeface="+mn-lt"/>
                        <a:ea typeface="+mn-ea"/>
                        <a:cs typeface="+mn-cs"/>
                      </a:rPr>
                      <m:t> </m:t>
                    </m:r>
                    <m:r>
                      <m:rPr>
                        <m:nor/>
                      </m:rPr>
                      <a:rPr lang="en-US" sz="1200" kern="1200" smtClean="0">
                        <a:solidFill>
                          <a:schemeClr val="tx1"/>
                        </a:solidFill>
                        <a:effectLst/>
                        <a:latin typeface="+mn-lt"/>
                        <a:ea typeface="+mn-ea"/>
                        <a:cs typeface="+mn-cs"/>
                      </a:rPr>
                      <m:t>search</m:t>
                    </m:r>
                    <m:r>
                      <m:rPr>
                        <m:nor/>
                      </m:rPr>
                      <a:rPr lang="en-US" sz="1200" kern="1200" smtClean="0">
                        <a:solidFill>
                          <a:schemeClr val="tx1"/>
                        </a:solidFill>
                        <a:effectLst/>
                        <a:latin typeface="+mn-lt"/>
                        <a:ea typeface="+mn-ea"/>
                        <a:cs typeface="+mn-cs"/>
                      </a:rPr>
                      <m:t> </m:t>
                    </m:r>
                    <m:r>
                      <m:rPr>
                        <m:nor/>
                      </m:rPr>
                      <a:rPr lang="en-US" sz="1200" kern="1200" smtClean="0">
                        <a:solidFill>
                          <a:schemeClr val="tx1"/>
                        </a:solidFill>
                        <a:effectLst/>
                        <a:latin typeface="+mn-lt"/>
                        <a:ea typeface="+mn-ea"/>
                        <a:cs typeface="+mn-cs"/>
                      </a:rPr>
                      <m:t>algorithms</m:t>
                    </m:r>
                    <m:r>
                      <m:rPr>
                        <m:nor/>
                      </m:rPr>
                      <a:rPr lang="en-US" sz="1200" kern="1200" smtClean="0">
                        <a:solidFill>
                          <a:schemeClr val="tx1"/>
                        </a:solidFill>
                        <a:effectLst/>
                        <a:latin typeface="+mn-lt"/>
                        <a:ea typeface="+mn-ea"/>
                        <a:cs typeface="+mn-cs"/>
                      </a:rPr>
                      <m:t> (</m:t>
                    </m:r>
                    <m:r>
                      <m:rPr>
                        <m:nor/>
                      </m:rPr>
                      <a:rPr lang="en-US" sz="1200" kern="1200" smtClean="0">
                        <a:solidFill>
                          <a:schemeClr val="tx1"/>
                        </a:solidFill>
                        <a:effectLst/>
                        <a:latin typeface="+mn-lt"/>
                        <a:ea typeface="+mn-ea"/>
                        <a:cs typeface="+mn-cs"/>
                      </a:rPr>
                      <m:t>often</m:t>
                    </m:r>
                    <m:r>
                      <m:rPr>
                        <m:nor/>
                      </m:rPr>
                      <a:rPr lang="en-US" sz="1200" kern="1200" smtClean="0">
                        <a:solidFill>
                          <a:schemeClr val="tx1"/>
                        </a:solidFill>
                        <a:effectLst/>
                        <a:latin typeface="+mn-lt"/>
                        <a:ea typeface="+mn-ea"/>
                        <a:cs typeface="+mn-cs"/>
                      </a:rPr>
                      <m:t> </m:t>
                    </m:r>
                    <m:r>
                      <m:rPr>
                        <m:nor/>
                      </m:rPr>
                      <a:rPr lang="en-US" sz="1200" kern="1200" smtClean="0">
                        <a:solidFill>
                          <a:schemeClr val="tx1"/>
                        </a:solidFill>
                        <a:effectLst/>
                        <a:latin typeface="+mn-lt"/>
                        <a:ea typeface="+mn-ea"/>
                        <a:cs typeface="+mn-cs"/>
                      </a:rPr>
                      <m:t>referred</m:t>
                    </m:r>
                    <m:r>
                      <m:rPr>
                        <m:nor/>
                      </m:rPr>
                      <a:rPr lang="en-US" sz="1200" kern="1200" smtClean="0">
                        <a:solidFill>
                          <a:schemeClr val="tx1"/>
                        </a:solidFill>
                        <a:effectLst/>
                        <a:latin typeface="+mn-lt"/>
                        <a:ea typeface="+mn-ea"/>
                        <a:cs typeface="+mn-cs"/>
                      </a:rPr>
                      <m:t> </m:t>
                    </m:r>
                    <m:r>
                      <m:rPr>
                        <m:nor/>
                      </m:rPr>
                      <a:rPr lang="en-US" sz="1200" kern="1200" smtClean="0">
                        <a:solidFill>
                          <a:schemeClr val="tx1"/>
                        </a:solidFill>
                        <a:effectLst/>
                        <a:latin typeface="+mn-lt"/>
                        <a:ea typeface="+mn-ea"/>
                        <a:cs typeface="+mn-cs"/>
                      </a:rPr>
                      <m:t>to</m:t>
                    </m:r>
                    <m:r>
                      <m:rPr>
                        <m:nor/>
                      </m:rPr>
                      <a:rPr lang="en-US" sz="1200" kern="1200" smtClean="0">
                        <a:solidFill>
                          <a:schemeClr val="tx1"/>
                        </a:solidFill>
                        <a:effectLst/>
                        <a:latin typeface="+mn-lt"/>
                        <a:ea typeface="+mn-ea"/>
                        <a:cs typeface="+mn-cs"/>
                      </a:rPr>
                      <m:t> </m:t>
                    </m:r>
                    <m:r>
                      <m:rPr>
                        <m:nor/>
                      </m:rPr>
                      <a:rPr lang="en-US" sz="1200" kern="1200" smtClean="0">
                        <a:solidFill>
                          <a:schemeClr val="tx1"/>
                        </a:solidFill>
                        <a:effectLst/>
                        <a:latin typeface="+mn-lt"/>
                        <a:ea typeface="+mn-ea"/>
                        <a:cs typeface="+mn-cs"/>
                      </a:rPr>
                      <m:t>as</m:t>
                    </m:r>
                    <m:r>
                      <m:rPr>
                        <m:nor/>
                      </m:rPr>
                      <a:rPr lang="en-US" sz="1200" kern="1200" smtClean="0">
                        <a:solidFill>
                          <a:schemeClr val="tx1"/>
                        </a:solidFill>
                        <a:effectLst/>
                        <a:latin typeface="+mn-lt"/>
                        <a:ea typeface="+mn-ea"/>
                        <a:cs typeface="+mn-cs"/>
                      </a:rPr>
                      <m:t> </m:t>
                    </m:r>
                    <m:r>
                      <m:rPr>
                        <m:nor/>
                      </m:rPr>
                      <a:rPr lang="en-US" sz="1200" kern="1200" smtClean="0">
                        <a:solidFill>
                          <a:schemeClr val="tx1"/>
                        </a:solidFill>
                        <a:effectLst/>
                        <a:latin typeface="+mn-lt"/>
                        <a:ea typeface="+mn-ea"/>
                        <a:cs typeface="+mn-cs"/>
                      </a:rPr>
                      <m:t>hill</m:t>
                    </m:r>
                    <m:r>
                      <m:rPr>
                        <m:nor/>
                      </m:rPr>
                      <a:rPr lang="en-US" sz="1200" kern="1200" smtClean="0">
                        <a:solidFill>
                          <a:schemeClr val="tx1"/>
                        </a:solidFill>
                        <a:effectLst/>
                        <a:latin typeface="+mn-lt"/>
                        <a:ea typeface="+mn-ea"/>
                        <a:cs typeface="+mn-cs"/>
                      </a:rPr>
                      <m:t> </m:t>
                    </m:r>
                    <m:r>
                      <m:rPr>
                        <m:nor/>
                      </m:rPr>
                      <a:rPr lang="en-US" sz="1200" kern="1200" smtClean="0">
                        <a:solidFill>
                          <a:schemeClr val="tx1"/>
                        </a:solidFill>
                        <a:effectLst/>
                        <a:latin typeface="+mn-lt"/>
                        <a:ea typeface="+mn-ea"/>
                        <a:cs typeface="+mn-cs"/>
                      </a:rPr>
                      <m:t>climbers</m:t>
                    </m:r>
                    <m:r>
                      <m:rPr>
                        <m:nor/>
                      </m:rPr>
                      <a:rPr lang="en-US" sz="1200" kern="1200" smtClean="0">
                        <a:solidFill>
                          <a:schemeClr val="tx1"/>
                        </a:solidFill>
                        <a:effectLst/>
                        <a:latin typeface="+mn-lt"/>
                        <a:ea typeface="+mn-ea"/>
                        <a:cs typeface="+mn-cs"/>
                      </a:rPr>
                      <m:t>), </m:t>
                    </m:r>
                    <m:r>
                      <m:rPr>
                        <m:nor/>
                      </m:rPr>
                      <a:rPr lang="en-US" sz="1200" kern="1200" smtClean="0">
                        <a:solidFill>
                          <a:schemeClr val="tx1"/>
                        </a:solidFill>
                        <a:effectLst/>
                        <a:latin typeface="+mn-lt"/>
                        <a:ea typeface="+mn-ea"/>
                        <a:cs typeface="+mn-cs"/>
                      </a:rPr>
                      <m:t>work</m:t>
                    </m:r>
                    <m:r>
                      <m:rPr>
                        <m:nor/>
                      </m:rPr>
                      <a:rPr lang="en-US" sz="1200" kern="1200" smtClean="0">
                        <a:solidFill>
                          <a:schemeClr val="tx1"/>
                        </a:solidFill>
                        <a:effectLst/>
                        <a:latin typeface="+mn-lt"/>
                        <a:ea typeface="+mn-ea"/>
                        <a:cs typeface="+mn-cs"/>
                      </a:rPr>
                      <m:t> </m:t>
                    </m:r>
                    <m:r>
                      <m:rPr>
                        <m:nor/>
                      </m:rPr>
                      <a:rPr lang="en-US" sz="1200" kern="1200" smtClean="0">
                        <a:solidFill>
                          <a:schemeClr val="tx1"/>
                        </a:solidFill>
                        <a:effectLst/>
                        <a:latin typeface="+mn-lt"/>
                        <a:ea typeface="+mn-ea"/>
                        <a:cs typeface="+mn-cs"/>
                      </a:rPr>
                      <m:t>by</m:t>
                    </m:r>
                    <m:r>
                      <m:rPr>
                        <m:nor/>
                      </m:rPr>
                      <a:rPr lang="en-US" sz="1200" kern="1200" smtClean="0">
                        <a:solidFill>
                          <a:schemeClr val="tx1"/>
                        </a:solidFill>
                        <a:effectLst/>
                        <a:latin typeface="+mn-lt"/>
                        <a:ea typeface="+mn-ea"/>
                        <a:cs typeface="+mn-cs"/>
                      </a:rPr>
                      <m:t> </m:t>
                    </m:r>
                    <m:r>
                      <m:rPr>
                        <m:nor/>
                      </m:rPr>
                      <a:rPr lang="en-US" sz="1200" kern="1200" smtClean="0">
                        <a:solidFill>
                          <a:schemeClr val="tx1"/>
                        </a:solidFill>
                        <a:effectLst/>
                        <a:latin typeface="+mn-lt"/>
                        <a:ea typeface="+mn-ea"/>
                        <a:cs typeface="+mn-cs"/>
                      </a:rPr>
                      <m:t>taking</m:t>
                    </m:r>
                    <m:r>
                      <m:rPr>
                        <m:nor/>
                      </m:rPr>
                      <a:rPr lang="en-US" sz="1200" kern="1200" smtClean="0">
                        <a:solidFill>
                          <a:schemeClr val="tx1"/>
                        </a:solidFill>
                        <a:effectLst/>
                        <a:latin typeface="+mn-lt"/>
                        <a:ea typeface="+mn-ea"/>
                        <a:cs typeface="+mn-cs"/>
                      </a:rPr>
                      <m:t> </m:t>
                    </m:r>
                    <m:r>
                      <m:rPr>
                        <m:nor/>
                      </m:rPr>
                      <a:rPr lang="en-US" sz="1200" kern="1200" smtClean="0">
                        <a:solidFill>
                          <a:schemeClr val="tx1"/>
                        </a:solidFill>
                        <a:effectLst/>
                        <a:latin typeface="+mn-lt"/>
                        <a:ea typeface="+mn-ea"/>
                        <a:cs typeface="+mn-cs"/>
                      </a:rPr>
                      <m:t>a</m:t>
                    </m:r>
                    <m:r>
                      <m:rPr>
                        <m:nor/>
                      </m:rPr>
                      <a:rPr lang="en-US" sz="1200" kern="1200" smtClean="0">
                        <a:solidFill>
                          <a:schemeClr val="tx1"/>
                        </a:solidFill>
                        <a:effectLst/>
                        <a:latin typeface="+mn-lt"/>
                        <a:ea typeface="+mn-ea"/>
                        <a:cs typeface="+mn-cs"/>
                      </a:rPr>
                      <m:t> </m:t>
                    </m:r>
                    <m:r>
                      <m:rPr>
                        <m:nor/>
                      </m:rPr>
                      <a:rPr lang="en-US" sz="1200" kern="1200" smtClean="0">
                        <a:solidFill>
                          <a:schemeClr val="tx1"/>
                        </a:solidFill>
                        <a:effectLst/>
                        <a:latin typeface="+mn-lt"/>
                        <a:ea typeface="+mn-ea"/>
                        <a:cs typeface="+mn-cs"/>
                      </a:rPr>
                      <m:t>starting</m:t>
                    </m:r>
                    <m:r>
                      <m:rPr>
                        <m:nor/>
                      </m:rPr>
                      <a:rPr lang="en-US" sz="1200" kern="1200" smtClean="0">
                        <a:solidFill>
                          <a:schemeClr val="tx1"/>
                        </a:solidFill>
                        <a:effectLst/>
                        <a:latin typeface="+mn-lt"/>
                        <a:ea typeface="+mn-ea"/>
                        <a:cs typeface="+mn-cs"/>
                      </a:rPr>
                      <m:t> </m:t>
                    </m:r>
                    <m:r>
                      <m:rPr>
                        <m:nor/>
                      </m:rPr>
                      <a:rPr lang="en-US" sz="1200" kern="1200" smtClean="0">
                        <a:solidFill>
                          <a:schemeClr val="tx1"/>
                        </a:solidFill>
                        <a:effectLst/>
                        <a:latin typeface="+mn-lt"/>
                        <a:ea typeface="+mn-ea"/>
                        <a:cs typeface="+mn-cs"/>
                      </a:rPr>
                      <m:t>solution</m:t>
                    </m:r>
                    <m:r>
                      <m:rPr>
                        <m:nor/>
                      </m:rPr>
                      <a:rPr lang="en-US" sz="1200" kern="1200" smtClean="0">
                        <a:solidFill>
                          <a:schemeClr val="tx1"/>
                        </a:solidFill>
                        <a:effectLst/>
                        <a:latin typeface="+mn-lt"/>
                        <a:ea typeface="+mn-ea"/>
                        <a:cs typeface="+mn-cs"/>
                      </a:rPr>
                      <m:t> </m:t>
                    </m:r>
                    <m:r>
                      <m:rPr>
                        <m:nor/>
                      </m:rPr>
                      <a:rPr lang="en-US" sz="1200" kern="1200" smtClean="0">
                        <a:solidFill>
                          <a:schemeClr val="tx1"/>
                        </a:solidFill>
                        <a:effectLst/>
                        <a:latin typeface="+mn-lt"/>
                        <a:ea typeface="+mn-ea"/>
                        <a:cs typeface="+mn-cs"/>
                      </a:rPr>
                      <m:t>x</m:t>
                    </m:r>
                    <m:r>
                      <m:rPr>
                        <m:nor/>
                      </m:rPr>
                      <a:rPr lang="en-US" sz="1200" kern="1200" smtClean="0">
                        <a:solidFill>
                          <a:schemeClr val="tx1"/>
                        </a:solidFill>
                        <a:effectLst/>
                        <a:latin typeface="+mn-lt"/>
                        <a:ea typeface="+mn-ea"/>
                        <a:cs typeface="+mn-cs"/>
                      </a:rPr>
                      <m:t>, </m:t>
                    </m:r>
                    <m:r>
                      <m:rPr>
                        <m:nor/>
                      </m:rPr>
                      <a:rPr lang="en-US" sz="1200" kern="1200" smtClean="0">
                        <a:solidFill>
                          <a:schemeClr val="tx1"/>
                        </a:solidFill>
                        <a:effectLst/>
                        <a:latin typeface="+mn-lt"/>
                        <a:ea typeface="+mn-ea"/>
                        <a:cs typeface="+mn-cs"/>
                      </a:rPr>
                      <m:t>and</m:t>
                    </m:r>
                    <m:r>
                      <m:rPr>
                        <m:nor/>
                      </m:rPr>
                      <a:rPr lang="en-US" sz="1200" kern="1200" smtClean="0">
                        <a:solidFill>
                          <a:schemeClr val="tx1"/>
                        </a:solidFill>
                        <a:effectLst/>
                        <a:latin typeface="+mn-lt"/>
                        <a:ea typeface="+mn-ea"/>
                        <a:cs typeface="+mn-cs"/>
                      </a:rPr>
                      <m:t> </m:t>
                    </m:r>
                    <m:r>
                      <m:rPr>
                        <m:nor/>
                      </m:rPr>
                      <a:rPr lang="en-US" sz="1200" kern="1200" smtClean="0">
                        <a:solidFill>
                          <a:schemeClr val="tx1"/>
                        </a:solidFill>
                        <a:effectLst/>
                        <a:latin typeface="+mn-lt"/>
                        <a:ea typeface="+mn-ea"/>
                        <a:cs typeface="+mn-cs"/>
                      </a:rPr>
                      <m:t>then</m:t>
                    </m:r>
                    <m:r>
                      <m:rPr>
                        <m:nor/>
                      </m:rPr>
                      <a:rPr lang="en-US" sz="1200" kern="1200" smtClean="0">
                        <a:solidFill>
                          <a:schemeClr val="tx1"/>
                        </a:solidFill>
                        <a:effectLst/>
                        <a:latin typeface="+mn-lt"/>
                        <a:ea typeface="+mn-ea"/>
                        <a:cs typeface="+mn-cs"/>
                      </a:rPr>
                      <m:t> </m:t>
                    </m:r>
                    <m:r>
                      <m:rPr>
                        <m:nor/>
                      </m:rPr>
                      <a:rPr lang="en-US" sz="1200" kern="1200" smtClean="0">
                        <a:solidFill>
                          <a:schemeClr val="tx1"/>
                        </a:solidFill>
                        <a:effectLst/>
                        <a:latin typeface="+mn-lt"/>
                        <a:ea typeface="+mn-ea"/>
                        <a:cs typeface="+mn-cs"/>
                      </a:rPr>
                      <m:t>searching</m:t>
                    </m:r>
                  </m:oMath>
                </a14:m>
                <a:r>
                  <a:rPr lang="en-US" sz="1200" kern="1200" dirty="0">
                    <a:solidFill>
                      <a:schemeClr val="tx1"/>
                    </a:solidFill>
                    <a:effectLst/>
                    <a:latin typeface="+mn-lt"/>
                    <a:ea typeface="+mn-ea"/>
                    <a:cs typeface="+mn-cs"/>
                  </a:rPr>
                  <a:t>set {</a:t>
                </a:r>
                <a14:m>
                  <m:oMath xmlns:m="http://schemas.openxmlformats.org/officeDocument/2006/math">
                    <m:r>
                      <a:rPr lang="en-US" sz="1200" i="1" kern="1200" smtClean="0">
                        <a:solidFill>
                          <a:schemeClr val="tx1"/>
                        </a:solidFill>
                        <a:effectLst/>
                        <a:latin typeface="Cambria Math" panose="02040503050406030204" pitchFamily="18" charset="0"/>
                        <a:ea typeface="+mn-ea"/>
                        <a:cs typeface="+mn-cs"/>
                      </a:rPr>
                      <m:t>𝑋</m:t>
                    </m:r>
                    <m:r>
                      <a:rPr lang="en-US" sz="1200" i="1" kern="1200" smtClean="0">
                        <a:solidFill>
                          <a:schemeClr val="tx1"/>
                        </a:solidFill>
                        <a:effectLst/>
                        <a:latin typeface="Cambria Math" panose="02040503050406030204" pitchFamily="18" charset="0"/>
                        <a:ea typeface="+mn-ea"/>
                        <a:cs typeface="+mn-cs"/>
                      </a:rPr>
                      <m:t>}</m:t>
                    </m:r>
                  </m:oMath>
                </a14:m>
                <a:r>
                  <a:rPr lang="en-US" dirty="0">
                    <a:effectLst/>
                  </a:rPr>
                  <a:t> </a:t>
                </a:r>
                <a:endParaRPr lang="en-US" dirty="0"/>
              </a:p>
              <a:p>
                <a:pPr marL="0" algn="r" defTabSz="914400" rtl="1" eaLnBrk="1" latinLnBrk="0" hangingPunct="1"/>
                <a:endParaRPr lang="en-US" dirty="0"/>
              </a:p>
              <a:p>
                <a:pPr marL="0" algn="r" defTabSz="914400" rtl="1" eaLnBrk="1" latinLnBrk="0" hangingPunct="1"/>
                <a:endParaRPr lang="en-US" dirty="0"/>
              </a:p>
              <a:p>
                <a:pPr marL="0" algn="r" defTabSz="914400" rtl="1" eaLnBrk="1" latinLnBrk="0" hangingPunct="1"/>
                <a:endParaRPr lang="en-US" dirty="0"/>
              </a:p>
            </p:txBody>
          </p:sp>
        </mc:Choice>
        <mc:Fallback xmlns="">
          <p:sp>
            <p:nvSpPr>
              <p:cNvPr id="3" name="Notes Placeholder 2"/>
              <p:cNvSpPr>
                <a:spLocks noGrp="1"/>
              </p:cNvSpPr>
              <p:nvPr>
                <p:ph type="body" idx="1"/>
              </p:nvPr>
            </p:nvSpPr>
            <p:spPr/>
            <p:txBody>
              <a:bodyPr/>
              <a:lstStyle/>
              <a:p>
                <a:pPr marL="0" algn="r" defTabSz="914400" rtl="1" eaLnBrk="1" latinLnBrk="0" hangingPunct="1"/>
                <a:r>
                  <a:rPr lang="he-IL" dirty="0"/>
                  <a:t>אז איזה עבודות נעשו עד כה בתחום </a:t>
                </a:r>
                <a:r>
                  <a:rPr lang="en-US" dirty="0"/>
                  <a:t>?</a:t>
                </a:r>
                <a:endParaRPr lang="he-IL" dirty="0"/>
              </a:p>
              <a:p>
                <a:pPr marL="0" algn="r" defTabSz="914400" rtl="1" eaLnBrk="1" latinLnBrk="0" hangingPunct="1"/>
                <a:r>
                  <a:rPr lang="he-IL" dirty="0"/>
                  <a:t>לא מעט עבודות הגיעו מרקע של מדעי המחשב, או מעולם החיישנים בכלל, ללא ספציפיות לזיהום אוויר. </a:t>
                </a:r>
                <a:endParaRPr lang="en-US" dirty="0"/>
              </a:p>
              <a:p>
                <a:pPr marL="0" algn="r" defTabSz="914400" rtl="1" eaLnBrk="1" latinLnBrk="0" hangingPunct="1"/>
                <a:endParaRPr lang="en-US" dirty="0"/>
              </a:p>
              <a:p>
                <a:pPr marL="0" algn="r" defTabSz="914400" rtl="1" eaLnBrk="1" latinLnBrk="0" hangingPunct="1"/>
                <a:r>
                  <a:rPr lang="he-IL" dirty="0"/>
                  <a:t>מקריאה של מאמרים בתחום, אני חושבת שהיה ברור שיש קשר בין השיטה שיושמה לבין המטרה או השימוש של הרשת אותה רצו לפרוש.</a:t>
                </a:r>
              </a:p>
              <a:p>
                <a:pPr marL="0" algn="r" defTabSz="914400" rtl="1" eaLnBrk="1" latinLnBrk="0" hangingPunct="1"/>
                <a:r>
                  <a:rPr lang="he-IL" dirty="0"/>
                  <a:t>כלומר - </a:t>
                </a:r>
                <a:endParaRPr lang="en-US" dirty="0"/>
              </a:p>
              <a:p>
                <a:pPr marL="0" algn="l" defTabSz="914400" rtl="0" eaLnBrk="1" latinLnBrk="0" hangingPunct="1"/>
                <a:endParaRPr lang="he-IL" dirty="0"/>
              </a:p>
              <a:p>
                <a:pPr marL="0" algn="l" defTabSz="914400" rtl="0" eaLnBrk="1" latinLnBrk="0" hangingPunct="1"/>
                <a:endParaRPr lang="he-IL" dirty="0"/>
              </a:p>
              <a:p>
                <a:pPr marL="0" algn="r" defTabSz="914400" rtl="1" eaLnBrk="1" latinLnBrk="0" hangingPunct="1"/>
                <a:r>
                  <a:rPr lang="he-IL" dirty="0"/>
                  <a:t>להוסיף כאן את </a:t>
                </a:r>
                <a:r>
                  <a:rPr lang="he-IL" dirty="0" err="1"/>
                  <a:t>הנאפסק</a:t>
                </a:r>
                <a:r>
                  <a:rPr lang="he-IL" dirty="0"/>
                  <a:t> </a:t>
                </a:r>
                <a:r>
                  <a:rPr lang="he-IL" dirty="0" err="1"/>
                  <a:t>פרובלם</a:t>
                </a:r>
                <a:r>
                  <a:rPr lang="he-IL" dirty="0"/>
                  <a:t>. בעיית תרמיל הגב. בגלל שזו בעיה שקולה, הרבה מהניסיונות הם מתחום מדעי המחשב </a:t>
                </a:r>
                <a:endParaRPr lang="en-US" dirty="0"/>
              </a:p>
              <a:p>
                <a:pPr marL="0" algn="r" defTabSz="914400" rtl="1" eaLnBrk="1" latinLnBrk="0" hangingPunct="1"/>
                <a:endParaRPr lang="en-US" dirty="0"/>
              </a:p>
              <a:p>
                <a:r>
                  <a:rPr lang="en-US" sz="1200" kern="1200" dirty="0">
                    <a:solidFill>
                      <a:schemeClr val="tx1"/>
                    </a:solidFill>
                    <a:effectLst/>
                    <a:latin typeface="+mn-lt"/>
                    <a:ea typeface="+mn-ea"/>
                    <a:cs typeface="+mn-cs"/>
                  </a:rPr>
                  <a:t>As the basic problem of sensors’ optimal deployment aims at maximizing the utility of the network, while minimizing its cost, the problem is equivalent to the “0-1 knapsack” problem [29], [40], where a subset of items out of n items, possessing each some value </a:t>
                </a:r>
                <a:r>
                  <a:rPr lang="en-US" sz="1200" i="0" kern="1200">
                    <a:solidFill>
                      <a:schemeClr val="tx1"/>
                    </a:solidFill>
                    <a:effectLst/>
                    <a:latin typeface="+mn-lt"/>
                    <a:ea typeface="+mn-ea"/>
                    <a:cs typeface="+mn-cs"/>
                  </a:rPr>
                  <a:t>𝑣_𝑖</a:t>
                </a:r>
                <a:r>
                  <a:rPr lang="en-US" sz="1200" kern="1200" dirty="0">
                    <a:solidFill>
                      <a:schemeClr val="tx1"/>
                    </a:solidFill>
                    <a:effectLst/>
                    <a:latin typeface="+mn-lt"/>
                    <a:ea typeface="+mn-ea"/>
                    <a:cs typeface="+mn-cs"/>
                  </a:rPr>
                  <a:t> and some cost </a:t>
                </a:r>
                <a:r>
                  <a:rPr lang="en-US" sz="1200" i="0" kern="1200">
                    <a:solidFill>
                      <a:schemeClr val="tx1"/>
                    </a:solidFill>
                    <a:effectLst/>
                    <a:latin typeface="+mn-lt"/>
                    <a:ea typeface="+mn-ea"/>
                    <a:cs typeface="+mn-cs"/>
                  </a:rPr>
                  <a:t>𝑐_𝑖</a:t>
                </a:r>
                <a:r>
                  <a:rPr lang="en-US" sz="1200" kern="1200" dirty="0">
                    <a:solidFill>
                      <a:schemeClr val="tx1"/>
                    </a:solidFill>
                    <a:effectLst/>
                    <a:latin typeface="+mn-lt"/>
                    <a:ea typeface="+mn-ea"/>
                    <a:cs typeface="+mn-cs"/>
                  </a:rPr>
                  <a:t>, are selected so values’ sum is maximized, while the summed cost is kept within some capacity </a:t>
                </a:r>
                <a:r>
                  <a:rPr lang="en-US" sz="1200" i="0" kern="1200">
                    <a:solidFill>
                      <a:schemeClr val="tx1"/>
                    </a:solidFill>
                    <a:effectLst/>
                    <a:latin typeface="+mn-lt"/>
                    <a:ea typeface="+mn-ea"/>
                    <a:cs typeface="+mn-cs"/>
                  </a:rPr>
                  <a:t>𝑐_𝑚𝑎𝑥</a:t>
                </a:r>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In both problems, candidate solutions can be represented as binary strings of length n, where a 1 in a given position indicates that an item is included in the knapsack, or that a sensor is placed in that position, and a 0 indicated the item is omitted, or the sensor is not placed. The solution-space size is then 2</a:t>
                </a:r>
                <a:r>
                  <a:rPr lang="en-US" sz="1200" kern="1200" baseline="30000" dirty="0">
                    <a:solidFill>
                      <a:schemeClr val="tx1"/>
                    </a:solidFill>
                    <a:effectLst/>
                    <a:latin typeface="+mn-lt"/>
                    <a:ea typeface="+mn-ea"/>
                    <a:cs typeface="+mn-cs"/>
                  </a:rPr>
                  <a:t>n</a:t>
                </a:r>
                <a:r>
                  <a:rPr lang="en-US" sz="1200" kern="1200" dirty="0">
                    <a:solidFill>
                      <a:schemeClr val="tx1"/>
                    </a:solidFill>
                    <a:effectLst/>
                    <a:latin typeface="+mn-lt"/>
                    <a:ea typeface="+mn-ea"/>
                    <a:cs typeface="+mn-cs"/>
                  </a:rPr>
                  <a:t>. This basic problem is NP-hard [41], meaning that the time required to solve the problem, using any currently known algorithm, increases rapidly as the size of the problem grows. As a result, approximation algorithms, which focuses on finding good solutions (“global optimums”) instead of provably optimal solutions, are required beyond a certain size of problem. </a:t>
                </a:r>
              </a:p>
              <a:p>
                <a:r>
                  <a:rPr lang="en-US" sz="1200" kern="1200" dirty="0">
                    <a:solidFill>
                      <a:schemeClr val="tx1"/>
                    </a:solidFill>
                    <a:effectLst/>
                    <a:latin typeface="+mn-lt"/>
                    <a:ea typeface="+mn-ea"/>
                    <a:cs typeface="+mn-cs"/>
                  </a:rPr>
                  <a:t>Global optimization refers to the process of attempting to find the solution </a:t>
                </a:r>
                <a:r>
                  <a:rPr lang="en-US" sz="1200" i="0" kern="1200">
                    <a:solidFill>
                      <a:schemeClr val="tx1"/>
                    </a:solidFill>
                    <a:effectLst/>
                    <a:latin typeface="+mn-lt"/>
                    <a:ea typeface="+mn-ea"/>
                    <a:cs typeface="+mn-cs"/>
                  </a:rPr>
                  <a:t>𝑥^∗</a:t>
                </a:r>
                <a:r>
                  <a:rPr lang="en-US" sz="1200" kern="1200" dirty="0">
                    <a:solidFill>
                      <a:schemeClr val="tx1"/>
                    </a:solidFill>
                    <a:effectLst/>
                    <a:latin typeface="+mn-lt"/>
                    <a:ea typeface="+mn-ea"/>
                    <a:cs typeface="+mn-cs"/>
                  </a:rPr>
                  <a:t>, out of a set of possible solutions {</a:t>
                </a:r>
                <a:r>
                  <a:rPr lang="en-US" sz="1200" i="0" kern="1200">
                    <a:solidFill>
                      <a:schemeClr val="tx1"/>
                    </a:solidFill>
                    <a:effectLst/>
                    <a:latin typeface="+mn-lt"/>
                    <a:ea typeface="+mn-ea"/>
                    <a:cs typeface="+mn-cs"/>
                  </a:rPr>
                  <a:t>𝑋}</a:t>
                </a:r>
                <a:r>
                  <a:rPr lang="en-US" sz="1200" kern="1200" dirty="0">
                    <a:solidFill>
                      <a:schemeClr val="tx1"/>
                    </a:solidFill>
                    <a:effectLst/>
                    <a:latin typeface="+mn-lt"/>
                    <a:ea typeface="+mn-ea"/>
                    <a:cs typeface="+mn-cs"/>
                  </a:rPr>
                  <a:t>, that has the optimal value for some fitness function f, such that </a:t>
                </a:r>
                <a:r>
                  <a:rPr lang="en-US" sz="1200" i="0" kern="1200">
                    <a:solidFill>
                      <a:schemeClr val="tx1"/>
                    </a:solidFill>
                    <a:effectLst/>
                    <a:latin typeface="+mn-lt"/>
                    <a:ea typeface="+mn-ea"/>
                    <a:cs typeface="+mn-cs"/>
                  </a:rPr>
                  <a:t>𝑥≠𝑥^∗→𝑓(𝑥^∗ )≥𝑓(𝑥)  </a:t>
                </a:r>
                <a:r>
                  <a:rPr lang="en-US" sz="1200" kern="1200" dirty="0">
                    <a:solidFill>
                      <a:schemeClr val="tx1"/>
                    </a:solidFill>
                    <a:effectLst/>
                    <a:latin typeface="+mn-lt"/>
                    <a:ea typeface="+mn-ea"/>
                    <a:cs typeface="+mn-cs"/>
                  </a:rPr>
                  <a:t>[42]. Two main categories of methods to find </a:t>
                </a:r>
                <a:r>
                  <a:rPr lang="en-US" sz="1200" i="0" kern="1200">
                    <a:solidFill>
                      <a:schemeClr val="tx1"/>
                    </a:solidFill>
                    <a:effectLst/>
                    <a:latin typeface="+mn-lt"/>
                    <a:ea typeface="+mn-ea"/>
                    <a:cs typeface="+mn-cs"/>
                  </a:rPr>
                  <a:t>𝑥^∗</a:t>
                </a:r>
                <a:r>
                  <a:rPr lang="en-US" sz="1200" kern="1200" dirty="0">
                    <a:solidFill>
                      <a:schemeClr val="tx1"/>
                    </a:solidFill>
                    <a:effectLst/>
                    <a:latin typeface="+mn-lt"/>
                    <a:ea typeface="+mn-ea"/>
                    <a:cs typeface="+mn-cs"/>
                  </a:rPr>
                  <a:t> exist; the first are deterministic methods, which find </a:t>
                </a:r>
                <a:r>
                  <a:rPr lang="en-US" sz="1200" i="0" kern="1200">
                    <a:solidFill>
                      <a:schemeClr val="tx1"/>
                    </a:solidFill>
                    <a:effectLst/>
                    <a:latin typeface="+mn-lt"/>
                    <a:ea typeface="+mn-ea"/>
                    <a:cs typeface="+mn-cs"/>
                  </a:rPr>
                  <a:t>𝑥^∗</a:t>
                </a:r>
                <a:r>
                  <a:rPr lang="en-US" sz="1200" kern="1200" dirty="0">
                    <a:solidFill>
                      <a:schemeClr val="tx1"/>
                    </a:solidFill>
                    <a:effectLst/>
                    <a:latin typeface="+mn-lt"/>
                    <a:ea typeface="+mn-ea"/>
                    <a:cs typeface="+mn-cs"/>
                  </a:rPr>
                  <a:t> by an exhaustive search over the set {</a:t>
                </a:r>
                <a:r>
                  <a:rPr lang="en-US" sz="1200" i="0" kern="1200">
                    <a:solidFill>
                      <a:schemeClr val="tx1"/>
                    </a:solidFill>
                    <a:effectLst/>
                    <a:latin typeface="+mn-lt"/>
                    <a:ea typeface="+mn-ea"/>
                    <a:cs typeface="+mn-cs"/>
                  </a:rPr>
                  <a:t>𝑋}</a:t>
                </a:r>
                <a:r>
                  <a:rPr lang="en-US" sz="1200" kern="1200" dirty="0">
                    <a:solidFill>
                      <a:schemeClr val="tx1"/>
                    </a:solidFill>
                    <a:effectLst/>
                    <a:latin typeface="+mn-lt"/>
                    <a:ea typeface="+mn-ea"/>
                    <a:cs typeface="+mn-cs"/>
                  </a:rPr>
                  <a:t>. Stochastic methods</a:t>
                </a:r>
                <a:r>
                  <a:rPr lang="en-US" sz="1200" b="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involve random elements that try to reduce the computational burden of pure random search. ﻿At the outset, a random sample of points in the set {</a:t>
                </a:r>
                <a:r>
                  <a:rPr lang="en-US" sz="1200" i="0" kern="1200">
                    <a:solidFill>
                      <a:schemeClr val="tx1"/>
                    </a:solidFill>
                    <a:effectLst/>
                    <a:latin typeface="+mn-lt"/>
                    <a:ea typeface="+mn-ea"/>
                    <a:cs typeface="+mn-cs"/>
                  </a:rPr>
                  <a:t>𝑋}</a:t>
                </a:r>
                <a:r>
                  <a:rPr lang="en-US" dirty="0">
                    <a:effectLst/>
                  </a:rPr>
                  <a:t> </a:t>
                </a:r>
                <a:r>
                  <a:rPr lang="en-US" sz="1200" kern="1200" dirty="0">
                    <a:solidFill>
                      <a:schemeClr val="tx1"/>
                    </a:solidFill>
                    <a:effectLst/>
                    <a:latin typeface="+mn-lt"/>
                    <a:ea typeface="+mn-ea"/>
                    <a:cs typeface="+mn-cs"/>
                  </a:rPr>
                  <a:t>is picked. Then, each method manipulates the sample points using different heuristics,</a:t>
                </a:r>
                <a:r>
                  <a:rPr lang="en-US" sz="1200" b="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which are sets of rules for deciding which potential solution out of {</a:t>
                </a:r>
                <a:r>
                  <a:rPr lang="en-US" sz="1200" i="0" kern="1200">
                    <a:solidFill>
                      <a:schemeClr val="tx1"/>
                    </a:solidFill>
                    <a:effectLst/>
                    <a:latin typeface="Cambria Math" panose="02040503050406030204" pitchFamily="18" charset="0"/>
                    <a:ea typeface="+mn-ea"/>
                    <a:cs typeface="+mn-cs"/>
                  </a:rPr>
                  <a:t>𝑋}"should next be generated and tested</a:t>
                </a:r>
                <a:r>
                  <a:rPr lang="en-US" sz="1200" b="1" i="0" kern="1200">
                    <a:solidFill>
                      <a:schemeClr val="tx1"/>
                    </a:solidFill>
                    <a:effectLst/>
                    <a:latin typeface="Cambria Math" panose="02040503050406030204" pitchFamily="18" charset="0"/>
                    <a:ea typeface="+mn-ea"/>
                    <a:cs typeface="+mn-cs"/>
                  </a:rPr>
                  <a:t> </a:t>
                </a:r>
                <a:r>
                  <a:rPr lang="en-US" sz="1200" i="0" kern="1200">
                    <a:solidFill>
                      <a:schemeClr val="tx1"/>
                    </a:solidFill>
                    <a:effectLst/>
                    <a:latin typeface="Cambria Math" panose="02040503050406030204" pitchFamily="18" charset="0"/>
                    <a:ea typeface="+mn-ea"/>
                    <a:cs typeface="+mn-cs"/>
                  </a:rPr>
                  <a:t>[43].</a:t>
                </a:r>
                <a:r>
                  <a:rPr lang="en-US" sz="1200" b="1" i="0" kern="1200">
                    <a:solidFill>
                      <a:schemeClr val="tx1"/>
                    </a:solidFill>
                    <a:effectLst/>
                    <a:latin typeface="Cambria Math" panose="02040503050406030204" pitchFamily="18" charset="0"/>
                    <a:ea typeface="+mn-ea"/>
                    <a:cs typeface="+mn-cs"/>
                  </a:rPr>
                  <a:t> </a:t>
                </a:r>
                <a:r>
                  <a:rPr lang="en-US" sz="1200" i="0" kern="1200">
                    <a:solidFill>
                      <a:schemeClr val="tx1"/>
                    </a:solidFill>
                    <a:effectLst/>
                    <a:latin typeface="Cambria Math" panose="02040503050406030204" pitchFamily="18" charset="0"/>
                    <a:ea typeface="+mn-ea"/>
                    <a:cs typeface="+mn-cs"/>
                  </a:rPr>
                  <a:t>Local search algorithms (often referred to as hill climbers), work by taking a starting solution x, and then searching</a:t>
                </a:r>
                <a:r>
                  <a:rPr lang="en-US" sz="1200" i="0" kern="1200">
                    <a:solidFill>
                      <a:schemeClr val="tx1"/>
                    </a:solidFill>
                    <a:effectLst/>
                    <a:latin typeface="+mn-lt"/>
                    <a:ea typeface="+mn-ea"/>
                    <a:cs typeface="+mn-cs"/>
                  </a:rPr>
                  <a:t>"</a:t>
                </a:r>
                <a:r>
                  <a:rPr lang="en-US" sz="1200" kern="1200" dirty="0">
                    <a:solidFill>
                      <a:schemeClr val="tx1"/>
                    </a:solidFill>
                    <a:effectLst/>
                    <a:latin typeface="+mn-lt"/>
                    <a:ea typeface="+mn-ea"/>
                    <a:cs typeface="+mn-cs"/>
                  </a:rPr>
                  <a:t>set {</a:t>
                </a:r>
                <a:r>
                  <a:rPr lang="en-US" sz="1200" i="0" kern="1200">
                    <a:solidFill>
                      <a:schemeClr val="tx1"/>
                    </a:solidFill>
                    <a:effectLst/>
                    <a:latin typeface="Cambria Math" panose="02040503050406030204" pitchFamily="18" charset="0"/>
                    <a:ea typeface="+mn-ea"/>
                    <a:cs typeface="+mn-cs"/>
                  </a:rPr>
                  <a:t>𝑋}</a:t>
                </a:r>
                <a:r>
                  <a:rPr lang="en-US" dirty="0">
                    <a:effectLst/>
                  </a:rPr>
                  <a:t> </a:t>
                </a:r>
                <a:endParaRPr lang="en-US" dirty="0"/>
              </a:p>
              <a:p>
                <a:pPr marL="0" algn="r" defTabSz="914400" rtl="1" eaLnBrk="1" latinLnBrk="0" hangingPunct="1"/>
                <a:endParaRPr lang="en-US" dirty="0"/>
              </a:p>
              <a:p>
                <a:pPr marL="0" algn="r" defTabSz="914400" rtl="1" eaLnBrk="1" latinLnBrk="0" hangingPunct="1"/>
                <a:endParaRPr lang="en-US" dirty="0"/>
              </a:p>
              <a:p>
                <a:pPr marL="0" algn="r" defTabSz="914400" rtl="1" eaLnBrk="1" latinLnBrk="0" hangingPunct="1"/>
                <a:endParaRPr lang="en-US" dirty="0"/>
              </a:p>
            </p:txBody>
          </p:sp>
        </mc:Fallback>
      </mc:AlternateContent>
      <p:sp>
        <p:nvSpPr>
          <p:cNvPr id="4" name="Slide Number Placeholder 3"/>
          <p:cNvSpPr>
            <a:spLocks noGrp="1"/>
          </p:cNvSpPr>
          <p:nvPr>
            <p:ph type="sldNum" sz="quarter" idx="5"/>
          </p:nvPr>
        </p:nvSpPr>
        <p:spPr/>
        <p:txBody>
          <a:bodyPr/>
          <a:lstStyle/>
          <a:p>
            <a:fld id="{4C19DB6A-656C-944F-A024-0E1A7C45D2CF}" type="slidenum">
              <a:rPr lang="en-US" smtClean="0"/>
              <a:t>8</a:t>
            </a:fld>
            <a:endParaRPr lang="en-US"/>
          </a:p>
        </p:txBody>
      </p:sp>
    </p:spTree>
    <p:extLst>
      <p:ext uri="{BB962C8B-B14F-4D97-AF65-F5344CB8AC3E}">
        <p14:creationId xmlns:p14="http://schemas.microsoft.com/office/powerpoint/2010/main" val="36477191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l" defTabSz="914400" rtl="0" eaLnBrk="1" latinLnBrk="0" hangingPunct="1"/>
            <a:endParaRPr lang="en-US" dirty="0"/>
          </a:p>
        </p:txBody>
      </p:sp>
      <p:sp>
        <p:nvSpPr>
          <p:cNvPr id="4" name="Slide Number Placeholder 3"/>
          <p:cNvSpPr>
            <a:spLocks noGrp="1"/>
          </p:cNvSpPr>
          <p:nvPr>
            <p:ph type="sldNum" sz="quarter" idx="5"/>
          </p:nvPr>
        </p:nvSpPr>
        <p:spPr/>
        <p:txBody>
          <a:bodyPr/>
          <a:lstStyle/>
          <a:p>
            <a:fld id="{4C19DB6A-656C-944F-A024-0E1A7C45D2CF}" type="slidenum">
              <a:rPr lang="en-US" smtClean="0"/>
              <a:t>9</a:t>
            </a:fld>
            <a:endParaRPr lang="en-US"/>
          </a:p>
        </p:txBody>
      </p:sp>
    </p:spTree>
    <p:extLst>
      <p:ext uri="{BB962C8B-B14F-4D97-AF65-F5344CB8AC3E}">
        <p14:creationId xmlns:p14="http://schemas.microsoft.com/office/powerpoint/2010/main" val="39759242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term dispersion is comprised of diffusion (due to turbulent eddy motion) and advection (due to wind) that occurs within the air near the Earth’s surface [18]. ATD models can forecast the spread of the pollutants, when available results from monitoring data are used for calibration and evaluation of model performance.</a:t>
                </a:r>
                <a:r>
                  <a:rPr lang="en-US" dirty="0">
                    <a:effectLst/>
                  </a:rPr>
                  <a:t> </a:t>
                </a:r>
              </a:p>
              <a:p>
                <a:endParaRPr lang="en-US" dirty="0">
                  <a:effectLst/>
                </a:endParaRPr>
              </a:p>
              <a:p>
                <a:r>
                  <a:rPr lang="en-US" sz="1200" kern="1200" dirty="0">
                    <a:solidFill>
                      <a:schemeClr val="tx1"/>
                    </a:solidFill>
                    <a:effectLst/>
                    <a:latin typeface="+mn-lt"/>
                    <a:ea typeface="+mn-ea"/>
                    <a:cs typeface="+mn-cs"/>
                  </a:rPr>
                  <a:t>Several types of fundamental dispersion models exist: box models, Gaussian plume models, </a:t>
                </a:r>
                <a:r>
                  <a:rPr lang="en-US" sz="1200" kern="1200" dirty="0" err="1">
                    <a:solidFill>
                      <a:schemeClr val="tx1"/>
                    </a:solidFill>
                    <a:effectLst/>
                    <a:latin typeface="+mn-lt"/>
                    <a:ea typeface="+mn-ea"/>
                    <a:cs typeface="+mn-cs"/>
                  </a:rPr>
                  <a:t>Lagrangian</a:t>
                </a:r>
                <a:r>
                  <a:rPr lang="en-US" sz="1200" kern="1200" dirty="0">
                    <a:solidFill>
                      <a:schemeClr val="tx1"/>
                    </a:solidFill>
                    <a:effectLst/>
                    <a:latin typeface="+mn-lt"/>
                    <a:ea typeface="+mn-ea"/>
                    <a:cs typeface="+mn-cs"/>
                  </a:rPr>
                  <a:t> models, Eulerian dispersion models and Dense gas models as well as extensions and combinations of all of the above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Several simplifying assumptions are made in order to reach the Gaussian plume model equation (Eq. 1) [18]: </a:t>
                </a:r>
              </a:p>
              <a:p>
                <a:pPr lvl="0"/>
                <a:r>
                  <a:rPr lang="en-US" sz="1200" kern="1200" dirty="0">
                    <a:solidFill>
                      <a:schemeClr val="tx1"/>
                    </a:solidFill>
                    <a:effectLst/>
                    <a:latin typeface="+mn-lt"/>
                    <a:ea typeface="+mn-ea"/>
                    <a:cs typeface="+mn-cs"/>
                  </a:rPr>
                  <a:t>The pollutant is emitted in a constant rate Q from a single point source located at height H above ground surface.</a:t>
                </a:r>
              </a:p>
              <a:p>
                <a:pPr lvl="0"/>
                <a:r>
                  <a:rPr lang="en-US" sz="1200" kern="1200" dirty="0">
                    <a:solidFill>
                      <a:schemeClr val="tx1"/>
                    </a:solidFill>
                    <a:effectLst/>
                    <a:latin typeface="+mn-lt"/>
                    <a:ea typeface="+mn-ea"/>
                    <a:cs typeface="+mn-cs"/>
                  </a:rPr>
                  <a:t>The wind velocity is constant and aligned with the positive x-axis.</a:t>
                </a:r>
              </a:p>
              <a:p>
                <a:pPr lvl="0"/>
                <a:r>
                  <a:rPr lang="en-US" sz="1200" kern="1200" dirty="0">
                    <a:solidFill>
                      <a:schemeClr val="tx1"/>
                    </a:solidFill>
                    <a:effectLst/>
                    <a:latin typeface="+mn-lt"/>
                    <a:ea typeface="+mn-ea"/>
                    <a:cs typeface="+mn-cs"/>
                  </a:rPr>
                  <a:t>The solution is steady state. </a:t>
                </a:r>
              </a:p>
              <a:p>
                <a:pPr lvl="0"/>
                <a:r>
                  <a:rPr lang="en-US" sz="1200" kern="1200" dirty="0">
                    <a:solidFill>
                      <a:schemeClr val="tx1"/>
                    </a:solidFill>
                    <a:effectLst/>
                    <a:latin typeface="+mn-lt"/>
                    <a:ea typeface="+mn-ea"/>
                    <a:cs typeface="+mn-cs"/>
                  </a:rPr>
                  <a:t>The eddy diffusion coefficient K [m</a:t>
                </a:r>
                <a:r>
                  <a:rPr lang="en-US" sz="1200" kern="1200" baseline="30000" dirty="0">
                    <a:solidFill>
                      <a:schemeClr val="tx1"/>
                    </a:solidFill>
                    <a:effectLst/>
                    <a:latin typeface="+mn-lt"/>
                    <a:ea typeface="+mn-ea"/>
                    <a:cs typeface="+mn-cs"/>
                  </a:rPr>
                  <a:t>2</a:t>
                </a:r>
                <a:r>
                  <a:rPr lang="en-US" sz="1200" kern="1200" dirty="0">
                    <a:solidFill>
                      <a:schemeClr val="tx1"/>
                    </a:solidFill>
                    <a:effectLst/>
                    <a:latin typeface="+mn-lt"/>
                    <a:ea typeface="+mn-ea"/>
                    <a:cs typeface="+mn-cs"/>
                  </a:rPr>
                  <a:t> s</a:t>
                </a:r>
                <a:r>
                  <a:rPr lang="en-US" sz="1200" kern="1200" baseline="30000" dirty="0">
                    <a:solidFill>
                      <a:schemeClr val="tx1"/>
                    </a:solidFill>
                    <a:effectLst/>
                    <a:latin typeface="+mn-lt"/>
                    <a:ea typeface="+mn-ea"/>
                    <a:cs typeface="+mn-cs"/>
                  </a:rPr>
                  <a:t>-1</a:t>
                </a:r>
                <a:r>
                  <a:rPr lang="en-US" sz="1200" kern="1200" dirty="0">
                    <a:solidFill>
                      <a:schemeClr val="tx1"/>
                    </a:solidFill>
                    <a:effectLst/>
                    <a:latin typeface="+mn-lt"/>
                    <a:ea typeface="+mn-ea"/>
                    <a:cs typeface="+mn-cs"/>
                  </a:rPr>
                  <a:t>] is a function of the downwind distance x only, and diffusion is isotropic so that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𝐾</m:t>
                        </m:r>
                      </m:e>
                      <m:sub>
                        <m:r>
                          <a:rPr lang="en-US" sz="1200" i="1" kern="1200">
                            <a:solidFill>
                              <a:schemeClr val="tx1"/>
                            </a:solidFill>
                            <a:effectLst/>
                            <a:latin typeface="Cambria Math" panose="02040503050406030204" pitchFamily="18" charset="0"/>
                            <a:ea typeface="+mn-ea"/>
                            <a:cs typeface="+mn-cs"/>
                          </a:rPr>
                          <m:t>𝑥</m:t>
                        </m:r>
                      </m:sub>
                    </m:sSub>
                    <m:d>
                      <m:dPr>
                        <m:ctrlPr>
                          <a:rPr lang="en-US" sz="1200" i="1" kern="1200">
                            <a:solidFill>
                              <a:schemeClr val="tx1"/>
                            </a:solidFill>
                            <a:effectLst/>
                            <a:latin typeface="Cambria Math" panose="02040503050406030204" pitchFamily="18" charset="0"/>
                            <a:ea typeface="+mn-ea"/>
                            <a:cs typeface="+mn-cs"/>
                          </a:rPr>
                        </m:ctrlPr>
                      </m:dPr>
                      <m:e>
                        <m:r>
                          <a:rPr lang="en-US" sz="1200" i="1" kern="1200">
                            <a:solidFill>
                              <a:schemeClr val="tx1"/>
                            </a:solidFill>
                            <a:effectLst/>
                            <a:latin typeface="Cambria Math" panose="02040503050406030204" pitchFamily="18" charset="0"/>
                            <a:ea typeface="+mn-ea"/>
                            <a:cs typeface="+mn-cs"/>
                          </a:rPr>
                          <m:t>𝑥</m:t>
                        </m:r>
                      </m:e>
                    </m:d>
                    <m:r>
                      <a:rPr lang="en-US" sz="1200" i="1" kern="1200">
                        <a:solidFill>
                          <a:schemeClr val="tx1"/>
                        </a:solidFill>
                        <a:effectLst/>
                        <a:latin typeface="Cambria Math" panose="02040503050406030204" pitchFamily="18" charset="0"/>
                        <a:ea typeface="+mn-ea"/>
                        <a:cs typeface="+mn-cs"/>
                      </a:rPr>
                      <m:t>=</m:t>
                    </m:r>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𝐾</m:t>
                        </m:r>
                      </m:e>
                      <m:sub>
                        <m:r>
                          <a:rPr lang="en-US" sz="1200" i="1" kern="1200">
                            <a:solidFill>
                              <a:schemeClr val="tx1"/>
                            </a:solidFill>
                            <a:effectLst/>
                            <a:latin typeface="Cambria Math" panose="02040503050406030204" pitchFamily="18" charset="0"/>
                            <a:ea typeface="+mn-ea"/>
                            <a:cs typeface="+mn-cs"/>
                          </a:rPr>
                          <m:t>𝑦</m:t>
                        </m:r>
                      </m:sub>
                    </m:sSub>
                    <m:d>
                      <m:dPr>
                        <m:ctrlPr>
                          <a:rPr lang="en-US" sz="1200" i="1" kern="1200">
                            <a:solidFill>
                              <a:schemeClr val="tx1"/>
                            </a:solidFill>
                            <a:effectLst/>
                            <a:latin typeface="Cambria Math" panose="02040503050406030204" pitchFamily="18" charset="0"/>
                            <a:ea typeface="+mn-ea"/>
                            <a:cs typeface="+mn-cs"/>
                          </a:rPr>
                        </m:ctrlPr>
                      </m:dPr>
                      <m:e>
                        <m:r>
                          <a:rPr lang="en-US" sz="1200" i="1" kern="1200">
                            <a:solidFill>
                              <a:schemeClr val="tx1"/>
                            </a:solidFill>
                            <a:effectLst/>
                            <a:latin typeface="Cambria Math" panose="02040503050406030204" pitchFamily="18" charset="0"/>
                            <a:ea typeface="+mn-ea"/>
                            <a:cs typeface="+mn-cs"/>
                          </a:rPr>
                          <m:t>𝑥</m:t>
                        </m:r>
                      </m:e>
                    </m:d>
                    <m:r>
                      <a:rPr lang="en-US" sz="1200" i="1" kern="1200">
                        <a:solidFill>
                          <a:schemeClr val="tx1"/>
                        </a:solidFill>
                        <a:effectLst/>
                        <a:latin typeface="Cambria Math" panose="02040503050406030204" pitchFamily="18" charset="0"/>
                        <a:ea typeface="+mn-ea"/>
                        <a:cs typeface="+mn-cs"/>
                      </a:rPr>
                      <m:t>=</m:t>
                    </m:r>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𝐾</m:t>
                        </m:r>
                      </m:e>
                      <m:sub>
                        <m:r>
                          <a:rPr lang="en-US" sz="1200" i="1" kern="1200">
                            <a:solidFill>
                              <a:schemeClr val="tx1"/>
                            </a:solidFill>
                            <a:effectLst/>
                            <a:latin typeface="Cambria Math" panose="02040503050406030204" pitchFamily="18" charset="0"/>
                            <a:ea typeface="+mn-ea"/>
                            <a:cs typeface="+mn-cs"/>
                          </a:rPr>
                          <m:t>𝑧</m:t>
                        </m:r>
                      </m:sub>
                    </m:sSub>
                    <m:d>
                      <m:dPr>
                        <m:ctrlPr>
                          <a:rPr lang="en-US" sz="1200" i="1" kern="1200">
                            <a:solidFill>
                              <a:schemeClr val="tx1"/>
                            </a:solidFill>
                            <a:effectLst/>
                            <a:latin typeface="Cambria Math" panose="02040503050406030204" pitchFamily="18" charset="0"/>
                            <a:ea typeface="+mn-ea"/>
                            <a:cs typeface="+mn-cs"/>
                          </a:rPr>
                        </m:ctrlPr>
                      </m:dPr>
                      <m:e>
                        <m:r>
                          <a:rPr lang="en-US" sz="1200" i="1" kern="1200">
                            <a:solidFill>
                              <a:schemeClr val="tx1"/>
                            </a:solidFill>
                            <a:effectLst/>
                            <a:latin typeface="Cambria Math" panose="02040503050406030204" pitchFamily="18" charset="0"/>
                            <a:ea typeface="+mn-ea"/>
                            <a:cs typeface="+mn-cs"/>
                          </a:rPr>
                          <m:t>𝑥</m:t>
                        </m:r>
                      </m:e>
                    </m:d>
                    <m:r>
                      <a:rPr lang="en-US" sz="1200" i="1"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𝐾</m:t>
                    </m:r>
                    <m:r>
                      <a:rPr lang="en-US" sz="1200" i="1"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𝑥</m:t>
                    </m:r>
                    <m:r>
                      <a:rPr lang="en-US" sz="1200" i="1" kern="1200">
                        <a:solidFill>
                          <a:schemeClr val="tx1"/>
                        </a:solidFill>
                        <a:effectLst/>
                        <a:latin typeface="Cambria Math" panose="02040503050406030204" pitchFamily="18" charset="0"/>
                        <a:ea typeface="+mn-ea"/>
                        <a:cs typeface="+mn-cs"/>
                      </a:rPr>
                      <m:t>)</m:t>
                    </m:r>
                  </m:oMath>
                </a14:m>
                <a:r>
                  <a:rPr lang="en-US" sz="1200" kern="1200" dirty="0">
                    <a:solidFill>
                      <a:schemeClr val="tx1"/>
                    </a:solidFill>
                    <a:effectLst/>
                    <a:latin typeface="+mn-lt"/>
                    <a:ea typeface="+mn-ea"/>
                    <a:cs typeface="+mn-cs"/>
                  </a:rPr>
                  <a:t>. </a:t>
                </a:r>
              </a:p>
              <a:p>
                <a:pPr lvl="0"/>
                <a:r>
                  <a:rPr lang="en-US" sz="1200" kern="1200" dirty="0">
                    <a:solidFill>
                      <a:schemeClr val="tx1"/>
                    </a:solidFill>
                    <a:effectLst/>
                    <a:latin typeface="+mn-lt"/>
                    <a:ea typeface="+mn-ea"/>
                    <a:cs typeface="+mn-cs"/>
                  </a:rPr>
                  <a:t>Wind velocity is sufficiently large that diffusion in the x-direction is much smaller than advection.</a:t>
                </a:r>
              </a:p>
              <a:p>
                <a:pPr lvl="0"/>
                <a:r>
                  <a:rPr lang="en-US" sz="1200" kern="1200" dirty="0">
                    <a:solidFill>
                      <a:schemeClr val="tx1"/>
                    </a:solidFill>
                    <a:effectLst/>
                    <a:latin typeface="+mn-lt"/>
                    <a:ea typeface="+mn-ea"/>
                    <a:cs typeface="+mn-cs"/>
                  </a:rPr>
                  <a:t>Variations in topography are negligible so that the ground surface can be taken as the plane z=0.</a:t>
                </a:r>
              </a:p>
              <a:p>
                <a:pPr lvl="0"/>
                <a:r>
                  <a:rPr lang="en-US" sz="1200" kern="1200" dirty="0">
                    <a:solidFill>
                      <a:schemeClr val="tx1"/>
                    </a:solidFill>
                    <a:effectLst/>
                    <a:latin typeface="+mn-lt"/>
                    <a:ea typeface="+mn-ea"/>
                    <a:cs typeface="+mn-cs"/>
                  </a:rPr>
                  <a:t>The pollutant does not penetrate the ground.</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To these assumptions we add that the material diffused is non-reactive in the atmosphere, with a negligible deposition rate and that background pollution is negligible as well. </a:t>
                </a:r>
                <a14:m>
                  <m:oMath xmlns:m="http://schemas.openxmlformats.org/officeDocument/2006/math">
                    <m:r>
                      <a:rPr lang="en-US" sz="1200" i="1" kern="1200">
                        <a:solidFill>
                          <a:schemeClr val="tx1"/>
                        </a:solidFill>
                        <a:effectLst/>
                        <a:latin typeface="Cambria Math" panose="02040503050406030204" pitchFamily="18" charset="0"/>
                        <a:ea typeface="+mn-ea"/>
                        <a:cs typeface="+mn-cs"/>
                      </a:rPr>
                      <m:t>𝜎</m:t>
                    </m:r>
                  </m:oMath>
                </a14:m>
                <a:r>
                  <a:rPr lang="en-US" sz="1200" kern="1200" dirty="0">
                    <a:solidFill>
                      <a:schemeClr val="tx1"/>
                    </a:solidFill>
                    <a:effectLst/>
                    <a:latin typeface="+mn-lt"/>
                    <a:ea typeface="+mn-ea"/>
                    <a:cs typeface="+mn-cs"/>
                  </a:rPr>
                  <a:t> parameters are used instead of the eddy diffusion coefficient </a:t>
                </a:r>
                <a14:m>
                  <m:oMath xmlns:m="http://schemas.openxmlformats.org/officeDocument/2006/math">
                    <m:r>
                      <a:rPr lang="en-US" sz="1200" i="1" kern="1200">
                        <a:solidFill>
                          <a:schemeClr val="tx1"/>
                        </a:solidFill>
                        <a:effectLst/>
                        <a:latin typeface="Cambria Math" panose="02040503050406030204" pitchFamily="18" charset="0"/>
                        <a:ea typeface="+mn-ea"/>
                        <a:cs typeface="+mn-cs"/>
                      </a:rPr>
                      <m:t>𝐾</m:t>
                    </m:r>
                    <m:r>
                      <a:rPr lang="en-US" sz="1200" i="1"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𝑥</m:t>
                    </m:r>
                    <m:r>
                      <a:rPr lang="en-US" sz="1200" i="1" kern="1200">
                        <a:solidFill>
                          <a:schemeClr val="tx1"/>
                        </a:solidFill>
                        <a:effectLst/>
                        <a:latin typeface="Cambria Math" panose="02040503050406030204" pitchFamily="18" charset="0"/>
                        <a:ea typeface="+mn-ea"/>
                        <a:cs typeface="+mn-cs"/>
                      </a:rPr>
                      <m:t>)</m:t>
                    </m:r>
                  </m:oMath>
                </a14:m>
                <a:r>
                  <a:rPr lang="en-US" sz="1200" kern="1200" dirty="0">
                    <a:solidFill>
                      <a:schemeClr val="tx1"/>
                    </a:solidFill>
                    <a:effectLst/>
                    <a:latin typeface="+mn-lt"/>
                    <a:ea typeface="+mn-ea"/>
                    <a:cs typeface="+mn-cs"/>
                  </a:rPr>
                  <a:t>, due to the fact that they are much easier to determine experimentally and can usually be described by a simple power law of the form:</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 </a:t>
                </a:r>
              </a:p>
              <a:p>
                <a:pPr/>
                <a14:m>
                  <m:oMathPara xmlns:m="http://schemas.openxmlformats.org/officeDocument/2006/math">
                    <m:oMathParaPr>
                      <m:jc m:val="centerGroup"/>
                    </m:oMathParaPr>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𝜎</m:t>
                          </m:r>
                        </m:e>
                        <m:sub>
                          <m:r>
                            <a:rPr lang="en-US" sz="1200" i="1" kern="1200">
                              <a:solidFill>
                                <a:schemeClr val="tx1"/>
                              </a:solidFill>
                              <a:effectLst/>
                              <a:latin typeface="Cambria Math" panose="02040503050406030204" pitchFamily="18" charset="0"/>
                              <a:ea typeface="+mn-ea"/>
                              <a:cs typeface="+mn-cs"/>
                            </a:rPr>
                            <m:t>𝑦</m:t>
                          </m:r>
                        </m:sub>
                      </m:sSub>
                      <m:r>
                        <a:rPr lang="en-US" sz="1200" i="1"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𝑎</m:t>
                      </m:r>
                      <m:sSup>
                        <m:sSupPr>
                          <m:ctrlPr>
                            <a:rPr lang="en-US" sz="1200" i="1" kern="1200">
                              <a:solidFill>
                                <a:schemeClr val="tx1"/>
                              </a:solidFill>
                              <a:effectLst/>
                              <a:latin typeface="Cambria Math" panose="02040503050406030204" pitchFamily="18" charset="0"/>
                              <a:ea typeface="+mn-ea"/>
                              <a:cs typeface="+mn-cs"/>
                            </a:rPr>
                          </m:ctrlPr>
                        </m:sSupPr>
                        <m:e>
                          <m:r>
                            <a:rPr lang="en-US" sz="1200" i="1" kern="1200">
                              <a:solidFill>
                                <a:schemeClr val="tx1"/>
                              </a:solidFill>
                              <a:effectLst/>
                              <a:latin typeface="Cambria Math" panose="02040503050406030204" pitchFamily="18" charset="0"/>
                              <a:ea typeface="+mn-ea"/>
                              <a:cs typeface="+mn-cs"/>
                            </a:rPr>
                            <m:t>𝑥</m:t>
                          </m:r>
                        </m:e>
                        <m:sup>
                          <m:r>
                            <a:rPr lang="en-US" sz="1200" i="1" kern="1200">
                              <a:solidFill>
                                <a:schemeClr val="tx1"/>
                              </a:solidFill>
                              <a:effectLst/>
                              <a:latin typeface="Cambria Math" panose="02040503050406030204" pitchFamily="18" charset="0"/>
                              <a:ea typeface="+mn-ea"/>
                              <a:cs typeface="+mn-cs"/>
                            </a:rPr>
                            <m:t>𝑏</m:t>
                          </m:r>
                        </m:sup>
                      </m:sSup>
                    </m:oMath>
                  </m:oMathPara>
                </a14:m>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(2a)</a:t>
                </a:r>
              </a:p>
              <a:p>
                <a:r>
                  <a:rPr lang="en-US" sz="1200" kern="1200" dirty="0">
                    <a:solidFill>
                      <a:schemeClr val="tx1"/>
                    </a:solidFill>
                    <a:effectLst/>
                    <a:latin typeface="+mn-lt"/>
                    <a:ea typeface="+mn-ea"/>
                    <a:cs typeface="+mn-cs"/>
                  </a:rPr>
                  <a:t> </a:t>
                </a:r>
              </a:p>
              <a:p>
                <a:pPr/>
                <a14:m>
                  <m:oMathPara xmlns:m="http://schemas.openxmlformats.org/officeDocument/2006/math">
                    <m:oMathParaPr>
                      <m:jc m:val="centerGroup"/>
                    </m:oMathParaPr>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𝜎</m:t>
                          </m:r>
                        </m:e>
                        <m:sub>
                          <m:r>
                            <a:rPr lang="en-US" sz="1200" i="1" kern="1200">
                              <a:solidFill>
                                <a:schemeClr val="tx1"/>
                              </a:solidFill>
                              <a:effectLst/>
                              <a:latin typeface="Cambria Math" panose="02040503050406030204" pitchFamily="18" charset="0"/>
                              <a:ea typeface="+mn-ea"/>
                              <a:cs typeface="+mn-cs"/>
                            </a:rPr>
                            <m:t>𝑧</m:t>
                          </m:r>
                        </m:sub>
                      </m:sSub>
                      <m:r>
                        <a:rPr lang="en-US" sz="1200" i="1"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𝑐</m:t>
                      </m:r>
                      <m:sSup>
                        <m:sSupPr>
                          <m:ctrlPr>
                            <a:rPr lang="en-US" sz="1200" i="1" kern="1200">
                              <a:solidFill>
                                <a:schemeClr val="tx1"/>
                              </a:solidFill>
                              <a:effectLst/>
                              <a:latin typeface="Cambria Math" panose="02040503050406030204" pitchFamily="18" charset="0"/>
                              <a:ea typeface="+mn-ea"/>
                              <a:cs typeface="+mn-cs"/>
                            </a:rPr>
                          </m:ctrlPr>
                        </m:sSupPr>
                        <m:e>
                          <m:r>
                            <a:rPr lang="en-US" sz="1200" i="1" kern="1200">
                              <a:solidFill>
                                <a:schemeClr val="tx1"/>
                              </a:solidFill>
                              <a:effectLst/>
                              <a:latin typeface="Cambria Math" panose="02040503050406030204" pitchFamily="18" charset="0"/>
                              <a:ea typeface="+mn-ea"/>
                              <a:cs typeface="+mn-cs"/>
                            </a:rPr>
                            <m:t>𝑥</m:t>
                          </m:r>
                        </m:e>
                        <m:sup>
                          <m:r>
                            <a:rPr lang="en-US" sz="1200" i="1" kern="1200">
                              <a:solidFill>
                                <a:schemeClr val="tx1"/>
                              </a:solidFill>
                              <a:effectLst/>
                              <a:latin typeface="Cambria Math" panose="02040503050406030204" pitchFamily="18" charset="0"/>
                              <a:ea typeface="+mn-ea"/>
                              <a:cs typeface="+mn-cs"/>
                            </a:rPr>
                            <m:t>𝑑</m:t>
                          </m:r>
                        </m:sup>
                      </m:sSup>
                      <m:r>
                        <a:rPr lang="en-US" sz="1200" i="1"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𝑓</m:t>
                      </m:r>
                    </m:oMath>
                  </m:oMathPara>
                </a14:m>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(2b)</a:t>
                </a:r>
              </a:p>
              <a:p>
                <a:endParaRPr lang="en-US" dirty="0"/>
              </a:p>
            </p:txBody>
          </p:sp>
        </mc:Choice>
        <mc:Fallback xmlns="">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term dispersion is comprised of diffusion (due to turbulent eddy motion) and advection (due to wind) that occurs within the air near the Earth’s surface [18]. ATD models can forecast the spread of the pollutants, when available results from monitoring data are used for calibration and evaluation of model performance.</a:t>
                </a:r>
                <a:r>
                  <a:rPr lang="en-US" dirty="0">
                    <a:effectLst/>
                  </a:rPr>
                  <a:t> </a:t>
                </a:r>
              </a:p>
              <a:p>
                <a:endParaRPr lang="en-US" dirty="0">
                  <a:effectLst/>
                </a:endParaRPr>
              </a:p>
              <a:p>
                <a:r>
                  <a:rPr lang="en-US" sz="1200" kern="1200" dirty="0">
                    <a:solidFill>
                      <a:schemeClr val="tx1"/>
                    </a:solidFill>
                    <a:effectLst/>
                    <a:latin typeface="+mn-lt"/>
                    <a:ea typeface="+mn-ea"/>
                    <a:cs typeface="+mn-cs"/>
                  </a:rPr>
                  <a:t>Several types of fundamental dispersion models exist: box models, Gaussian plume models, </a:t>
                </a:r>
                <a:r>
                  <a:rPr lang="en-US" sz="1200" kern="1200" dirty="0" err="1">
                    <a:solidFill>
                      <a:schemeClr val="tx1"/>
                    </a:solidFill>
                    <a:effectLst/>
                    <a:latin typeface="+mn-lt"/>
                    <a:ea typeface="+mn-ea"/>
                    <a:cs typeface="+mn-cs"/>
                  </a:rPr>
                  <a:t>Lagrangian</a:t>
                </a:r>
                <a:r>
                  <a:rPr lang="en-US" sz="1200" kern="1200" dirty="0">
                    <a:solidFill>
                      <a:schemeClr val="tx1"/>
                    </a:solidFill>
                    <a:effectLst/>
                    <a:latin typeface="+mn-lt"/>
                    <a:ea typeface="+mn-ea"/>
                    <a:cs typeface="+mn-cs"/>
                  </a:rPr>
                  <a:t> models, Eulerian dispersion models and Dense gas models as well as extensions and combinations of all of the above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Several simplifying assumptions are made in order to reach the Gaussian plume model equation (Eq. 1) [18]: </a:t>
                </a:r>
              </a:p>
              <a:p>
                <a:pPr lvl="0"/>
                <a:r>
                  <a:rPr lang="en-US" sz="1200" kern="1200" dirty="0">
                    <a:solidFill>
                      <a:schemeClr val="tx1"/>
                    </a:solidFill>
                    <a:effectLst/>
                    <a:latin typeface="+mn-lt"/>
                    <a:ea typeface="+mn-ea"/>
                    <a:cs typeface="+mn-cs"/>
                  </a:rPr>
                  <a:t>The pollutant is emitted in a constant rate Q from a single point source located at height H above ground surface.</a:t>
                </a:r>
              </a:p>
              <a:p>
                <a:pPr lvl="0"/>
                <a:r>
                  <a:rPr lang="en-US" sz="1200" kern="1200" dirty="0">
                    <a:solidFill>
                      <a:schemeClr val="tx1"/>
                    </a:solidFill>
                    <a:effectLst/>
                    <a:latin typeface="+mn-lt"/>
                    <a:ea typeface="+mn-ea"/>
                    <a:cs typeface="+mn-cs"/>
                  </a:rPr>
                  <a:t>The wind velocity is constant and aligned with the positive x-axis.</a:t>
                </a:r>
              </a:p>
              <a:p>
                <a:pPr lvl="0"/>
                <a:r>
                  <a:rPr lang="en-US" sz="1200" kern="1200" dirty="0">
                    <a:solidFill>
                      <a:schemeClr val="tx1"/>
                    </a:solidFill>
                    <a:effectLst/>
                    <a:latin typeface="+mn-lt"/>
                    <a:ea typeface="+mn-ea"/>
                    <a:cs typeface="+mn-cs"/>
                  </a:rPr>
                  <a:t>The solution is steady state. </a:t>
                </a:r>
              </a:p>
              <a:p>
                <a:pPr lvl="0"/>
                <a:r>
                  <a:rPr lang="en-US" sz="1200" kern="1200" dirty="0">
                    <a:solidFill>
                      <a:schemeClr val="tx1"/>
                    </a:solidFill>
                    <a:effectLst/>
                    <a:latin typeface="+mn-lt"/>
                    <a:ea typeface="+mn-ea"/>
                    <a:cs typeface="+mn-cs"/>
                  </a:rPr>
                  <a:t>The eddy diffusion coefficient K [m</a:t>
                </a:r>
                <a:r>
                  <a:rPr lang="en-US" sz="1200" kern="1200" baseline="30000" dirty="0">
                    <a:solidFill>
                      <a:schemeClr val="tx1"/>
                    </a:solidFill>
                    <a:effectLst/>
                    <a:latin typeface="+mn-lt"/>
                    <a:ea typeface="+mn-ea"/>
                    <a:cs typeface="+mn-cs"/>
                  </a:rPr>
                  <a:t>2</a:t>
                </a:r>
                <a:r>
                  <a:rPr lang="en-US" sz="1200" kern="1200" dirty="0">
                    <a:solidFill>
                      <a:schemeClr val="tx1"/>
                    </a:solidFill>
                    <a:effectLst/>
                    <a:latin typeface="+mn-lt"/>
                    <a:ea typeface="+mn-ea"/>
                    <a:cs typeface="+mn-cs"/>
                  </a:rPr>
                  <a:t> s</a:t>
                </a:r>
                <a:r>
                  <a:rPr lang="en-US" sz="1200" kern="1200" baseline="30000" dirty="0">
                    <a:solidFill>
                      <a:schemeClr val="tx1"/>
                    </a:solidFill>
                    <a:effectLst/>
                    <a:latin typeface="+mn-lt"/>
                    <a:ea typeface="+mn-ea"/>
                    <a:cs typeface="+mn-cs"/>
                  </a:rPr>
                  <a:t>-1</a:t>
                </a:r>
                <a:r>
                  <a:rPr lang="en-US" sz="1200" kern="1200" dirty="0">
                    <a:solidFill>
                      <a:schemeClr val="tx1"/>
                    </a:solidFill>
                    <a:effectLst/>
                    <a:latin typeface="+mn-lt"/>
                    <a:ea typeface="+mn-ea"/>
                    <a:cs typeface="+mn-cs"/>
                  </a:rPr>
                  <a:t>] is a function of the downwind distance x only, and diffusion is isotropic so that </a:t>
                </a:r>
                <a:r>
                  <a:rPr lang="en-US" sz="1200" i="0" kern="1200">
                    <a:solidFill>
                      <a:schemeClr val="tx1"/>
                    </a:solidFill>
                    <a:effectLst/>
                    <a:latin typeface="+mn-lt"/>
                    <a:ea typeface="+mn-ea"/>
                    <a:cs typeface="+mn-cs"/>
                  </a:rPr>
                  <a:t>𝐾_𝑥 (𝑥)=𝐾_𝑦 (𝑥)=𝐾_𝑧 (𝑥)=:𝐾(𝑥)</a:t>
                </a:r>
                <a:r>
                  <a:rPr lang="en-US" sz="1200" kern="1200" dirty="0">
                    <a:solidFill>
                      <a:schemeClr val="tx1"/>
                    </a:solidFill>
                    <a:effectLst/>
                    <a:latin typeface="+mn-lt"/>
                    <a:ea typeface="+mn-ea"/>
                    <a:cs typeface="+mn-cs"/>
                  </a:rPr>
                  <a:t>. </a:t>
                </a:r>
              </a:p>
              <a:p>
                <a:pPr lvl="0"/>
                <a:r>
                  <a:rPr lang="en-US" sz="1200" kern="1200" dirty="0">
                    <a:solidFill>
                      <a:schemeClr val="tx1"/>
                    </a:solidFill>
                    <a:effectLst/>
                    <a:latin typeface="+mn-lt"/>
                    <a:ea typeface="+mn-ea"/>
                    <a:cs typeface="+mn-cs"/>
                  </a:rPr>
                  <a:t>Wind velocity is sufficiently large that diffusion in the x-direction is much smaller than advection.</a:t>
                </a:r>
              </a:p>
              <a:p>
                <a:pPr lvl="0"/>
                <a:r>
                  <a:rPr lang="en-US" sz="1200" kern="1200" dirty="0">
                    <a:solidFill>
                      <a:schemeClr val="tx1"/>
                    </a:solidFill>
                    <a:effectLst/>
                    <a:latin typeface="+mn-lt"/>
                    <a:ea typeface="+mn-ea"/>
                    <a:cs typeface="+mn-cs"/>
                  </a:rPr>
                  <a:t>Variations in topography are negligible so that the ground surface can be taken as the plane z=0.</a:t>
                </a:r>
              </a:p>
              <a:p>
                <a:pPr lvl="0"/>
                <a:r>
                  <a:rPr lang="en-US" sz="1200" kern="1200" dirty="0">
                    <a:solidFill>
                      <a:schemeClr val="tx1"/>
                    </a:solidFill>
                    <a:effectLst/>
                    <a:latin typeface="+mn-lt"/>
                    <a:ea typeface="+mn-ea"/>
                    <a:cs typeface="+mn-cs"/>
                  </a:rPr>
                  <a:t>The pollutant does not penetrate the ground.</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To these assumptions we add that the material diffused is non-reactive in the atmosphere, with a negligible deposition rate and that background pollution is negligible as well. </a:t>
                </a:r>
                <a:r>
                  <a:rPr lang="en-US" sz="1200" i="0" kern="1200">
                    <a:solidFill>
                      <a:schemeClr val="tx1"/>
                    </a:solidFill>
                    <a:effectLst/>
                    <a:latin typeface="+mn-lt"/>
                    <a:ea typeface="+mn-ea"/>
                    <a:cs typeface="+mn-cs"/>
                  </a:rPr>
                  <a:t>𝜎</a:t>
                </a:r>
                <a:r>
                  <a:rPr lang="en-US" sz="1200" kern="1200" dirty="0">
                    <a:solidFill>
                      <a:schemeClr val="tx1"/>
                    </a:solidFill>
                    <a:effectLst/>
                    <a:latin typeface="+mn-lt"/>
                    <a:ea typeface="+mn-ea"/>
                    <a:cs typeface="+mn-cs"/>
                  </a:rPr>
                  <a:t> parameters are used instead of the eddy diffusion coefficient </a:t>
                </a:r>
                <a:r>
                  <a:rPr lang="en-US" sz="1200" i="0" kern="1200">
                    <a:solidFill>
                      <a:schemeClr val="tx1"/>
                    </a:solidFill>
                    <a:effectLst/>
                    <a:latin typeface="+mn-lt"/>
                    <a:ea typeface="+mn-ea"/>
                    <a:cs typeface="+mn-cs"/>
                  </a:rPr>
                  <a:t>𝐾(𝑥)</a:t>
                </a:r>
                <a:r>
                  <a:rPr lang="en-US" sz="1200" kern="1200" dirty="0">
                    <a:solidFill>
                      <a:schemeClr val="tx1"/>
                    </a:solidFill>
                    <a:effectLst/>
                    <a:latin typeface="+mn-lt"/>
                    <a:ea typeface="+mn-ea"/>
                    <a:cs typeface="+mn-cs"/>
                  </a:rPr>
                  <a:t>, due to the fact that they are much easier to determine experimentally and can usually be described by a simple power law of the form:</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 </a:t>
                </a:r>
              </a:p>
              <a:p>
                <a:r>
                  <a:rPr lang="en-US" sz="1200" i="0" kern="1200">
                    <a:solidFill>
                      <a:schemeClr val="tx1"/>
                    </a:solidFill>
                    <a:effectLst/>
                    <a:latin typeface="+mn-lt"/>
                    <a:ea typeface="+mn-ea"/>
                    <a:cs typeface="+mn-cs"/>
                  </a:rPr>
                  <a:t>𝜎_𝑦=𝑎𝑥^𝑏</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(2a)</a:t>
                </a:r>
              </a:p>
              <a:p>
                <a:r>
                  <a:rPr lang="en-US" sz="1200" kern="1200" dirty="0">
                    <a:solidFill>
                      <a:schemeClr val="tx1"/>
                    </a:solidFill>
                    <a:effectLst/>
                    <a:latin typeface="+mn-lt"/>
                    <a:ea typeface="+mn-ea"/>
                    <a:cs typeface="+mn-cs"/>
                  </a:rPr>
                  <a:t> </a:t>
                </a:r>
              </a:p>
              <a:p>
                <a:r>
                  <a:rPr lang="en-US" sz="1200" i="0" kern="1200">
                    <a:solidFill>
                      <a:schemeClr val="tx1"/>
                    </a:solidFill>
                    <a:effectLst/>
                    <a:latin typeface="+mn-lt"/>
                    <a:ea typeface="+mn-ea"/>
                    <a:cs typeface="+mn-cs"/>
                  </a:rPr>
                  <a:t>𝜎_𝑧=𝑐𝑥^𝑑+𝑓</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(2b)</a:t>
                </a:r>
              </a:p>
              <a:p>
                <a:endParaRPr lang="en-US" dirty="0"/>
              </a:p>
            </p:txBody>
          </p:sp>
        </mc:Fallback>
      </mc:AlternateContent>
      <p:sp>
        <p:nvSpPr>
          <p:cNvPr id="4" name="Slide Number Placeholder 3"/>
          <p:cNvSpPr>
            <a:spLocks noGrp="1"/>
          </p:cNvSpPr>
          <p:nvPr>
            <p:ph type="sldNum" sz="quarter" idx="5"/>
          </p:nvPr>
        </p:nvSpPr>
        <p:spPr/>
        <p:txBody>
          <a:bodyPr/>
          <a:lstStyle/>
          <a:p>
            <a:fld id="{4C19DB6A-656C-944F-A024-0E1A7C45D2CF}" type="slidenum">
              <a:rPr lang="en-US" smtClean="0"/>
              <a:t>10</a:t>
            </a:fld>
            <a:endParaRPr lang="en-US"/>
          </a:p>
        </p:txBody>
      </p:sp>
    </p:spTree>
    <p:extLst>
      <p:ext uri="{BB962C8B-B14F-4D97-AF65-F5344CB8AC3E}">
        <p14:creationId xmlns:p14="http://schemas.microsoft.com/office/powerpoint/2010/main" val="24613030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A6B7378-31A9-DB44-894C-03E8C2ED7889}" type="datetime1">
              <a:rPr lang="en-US" smtClean="0"/>
              <a:t>8/1/19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BA4AC6D-9836-9F4A-961A-ECAC0CEAF37F}" type="slidenum">
              <a:rPr lang="en-US" smtClean="0"/>
              <a:t>‹#›</a:t>
            </a:fld>
            <a:endParaRPr lang="en-US"/>
          </a:p>
        </p:txBody>
      </p:sp>
    </p:spTree>
    <p:extLst>
      <p:ext uri="{BB962C8B-B14F-4D97-AF65-F5344CB8AC3E}">
        <p14:creationId xmlns:p14="http://schemas.microsoft.com/office/powerpoint/2010/main" val="2369155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A8D4C73-60D3-0342-B8C6-34098BE63682}" type="datetime1">
              <a:rPr lang="en-US" smtClean="0"/>
              <a:t>8/1/19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BA4AC6D-9836-9F4A-961A-ECAC0CEAF37F}" type="slidenum">
              <a:rPr lang="en-US" smtClean="0"/>
              <a:t>‹#›</a:t>
            </a:fld>
            <a:endParaRPr lang="en-US"/>
          </a:p>
        </p:txBody>
      </p:sp>
    </p:spTree>
    <p:extLst>
      <p:ext uri="{BB962C8B-B14F-4D97-AF65-F5344CB8AC3E}">
        <p14:creationId xmlns:p14="http://schemas.microsoft.com/office/powerpoint/2010/main" val="6513455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1E47F4E-766A-634E-B452-E6116746C5B4}" type="datetime1">
              <a:rPr lang="en-US" smtClean="0"/>
              <a:t>8/1/19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BA4AC6D-9836-9F4A-961A-ECAC0CEAF37F}" type="slidenum">
              <a:rPr lang="en-US" smtClean="0"/>
              <a:t>‹#›</a:t>
            </a:fld>
            <a:endParaRPr lang="en-US"/>
          </a:p>
        </p:txBody>
      </p:sp>
    </p:spTree>
    <p:extLst>
      <p:ext uri="{BB962C8B-B14F-4D97-AF65-F5344CB8AC3E}">
        <p14:creationId xmlns:p14="http://schemas.microsoft.com/office/powerpoint/2010/main" val="41876609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EB1B0F1-5C2A-1B45-9D89-48C964EA1C03}" type="datetime1">
              <a:rPr lang="en-US" smtClean="0"/>
              <a:t>8/1/19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BA4AC6D-9836-9F4A-961A-ECAC0CEAF37F}" type="slidenum">
              <a:rPr lang="en-US" smtClean="0"/>
              <a:t>‹#›</a:t>
            </a:fld>
            <a:endParaRPr lang="en-US"/>
          </a:p>
        </p:txBody>
      </p:sp>
    </p:spTree>
    <p:extLst>
      <p:ext uri="{BB962C8B-B14F-4D97-AF65-F5344CB8AC3E}">
        <p14:creationId xmlns:p14="http://schemas.microsoft.com/office/powerpoint/2010/main" val="649722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16FE8B2-3E6B-CE42-88A5-3F4A2A52E42A}" type="datetime1">
              <a:rPr lang="en-US" smtClean="0"/>
              <a:t>8/1/19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BA4AC6D-9836-9F4A-961A-ECAC0CEAF37F}" type="slidenum">
              <a:rPr lang="en-US" smtClean="0"/>
              <a:t>‹#›</a:t>
            </a:fld>
            <a:endParaRPr lang="en-US"/>
          </a:p>
        </p:txBody>
      </p:sp>
    </p:spTree>
    <p:extLst>
      <p:ext uri="{BB962C8B-B14F-4D97-AF65-F5344CB8AC3E}">
        <p14:creationId xmlns:p14="http://schemas.microsoft.com/office/powerpoint/2010/main" val="37368393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D12B9CD-4C29-6044-AA8C-05AEABECC371}" type="datetime1">
              <a:rPr lang="en-US" smtClean="0"/>
              <a:t>8/1/19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BA4AC6D-9836-9F4A-961A-ECAC0CEAF37F}" type="slidenum">
              <a:rPr lang="en-US" smtClean="0"/>
              <a:t>‹#›</a:t>
            </a:fld>
            <a:endParaRPr lang="en-US"/>
          </a:p>
        </p:txBody>
      </p:sp>
    </p:spTree>
    <p:extLst>
      <p:ext uri="{BB962C8B-B14F-4D97-AF65-F5344CB8AC3E}">
        <p14:creationId xmlns:p14="http://schemas.microsoft.com/office/powerpoint/2010/main" val="33128257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D6105AE-9694-2C42-83F0-527CA5043850}" type="datetime1">
              <a:rPr lang="en-US" smtClean="0"/>
              <a:t>8/1/19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BA4AC6D-9836-9F4A-961A-ECAC0CEAF37F}" type="slidenum">
              <a:rPr lang="en-US" smtClean="0"/>
              <a:t>‹#›</a:t>
            </a:fld>
            <a:endParaRPr lang="en-US"/>
          </a:p>
        </p:txBody>
      </p:sp>
    </p:spTree>
    <p:extLst>
      <p:ext uri="{BB962C8B-B14F-4D97-AF65-F5344CB8AC3E}">
        <p14:creationId xmlns:p14="http://schemas.microsoft.com/office/powerpoint/2010/main" val="34316772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F00107C-4825-A24A-A5AF-9370509A2654}" type="datetime1">
              <a:rPr lang="en-US" smtClean="0"/>
              <a:t>8/1/19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BA4AC6D-9836-9F4A-961A-ECAC0CEAF37F}" type="slidenum">
              <a:rPr lang="en-US" smtClean="0"/>
              <a:t>‹#›</a:t>
            </a:fld>
            <a:endParaRPr lang="en-US"/>
          </a:p>
        </p:txBody>
      </p:sp>
    </p:spTree>
    <p:extLst>
      <p:ext uri="{BB962C8B-B14F-4D97-AF65-F5344CB8AC3E}">
        <p14:creationId xmlns:p14="http://schemas.microsoft.com/office/powerpoint/2010/main" val="29288592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04FBF49-E7DF-8442-A5FC-8F1B71B6E125}" type="datetime1">
              <a:rPr lang="en-US" smtClean="0"/>
              <a:t>8/1/19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BA4AC6D-9836-9F4A-961A-ECAC0CEAF37F}" type="slidenum">
              <a:rPr lang="en-US" smtClean="0"/>
              <a:t>‹#›</a:t>
            </a:fld>
            <a:endParaRPr lang="en-US"/>
          </a:p>
        </p:txBody>
      </p:sp>
    </p:spTree>
    <p:extLst>
      <p:ext uri="{BB962C8B-B14F-4D97-AF65-F5344CB8AC3E}">
        <p14:creationId xmlns:p14="http://schemas.microsoft.com/office/powerpoint/2010/main" val="10074919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7FBD626-B034-C248-A363-3CFE6CB8C2E5}" type="datetime1">
              <a:rPr lang="en-US" smtClean="0"/>
              <a:t>8/1/19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BA4AC6D-9836-9F4A-961A-ECAC0CEAF37F}" type="slidenum">
              <a:rPr lang="en-US" smtClean="0"/>
              <a:t>‹#›</a:t>
            </a:fld>
            <a:endParaRPr lang="en-US"/>
          </a:p>
        </p:txBody>
      </p:sp>
    </p:spTree>
    <p:extLst>
      <p:ext uri="{BB962C8B-B14F-4D97-AF65-F5344CB8AC3E}">
        <p14:creationId xmlns:p14="http://schemas.microsoft.com/office/powerpoint/2010/main" val="18902894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4D6F037-90D4-BA4D-8A01-601C77890850}" type="datetime1">
              <a:rPr lang="en-US" smtClean="0"/>
              <a:t>8/1/19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BA4AC6D-9836-9F4A-961A-ECAC0CEAF37F}" type="slidenum">
              <a:rPr lang="en-US" smtClean="0"/>
              <a:t>‹#›</a:t>
            </a:fld>
            <a:endParaRPr lang="en-US"/>
          </a:p>
        </p:txBody>
      </p:sp>
    </p:spTree>
    <p:extLst>
      <p:ext uri="{BB962C8B-B14F-4D97-AF65-F5344CB8AC3E}">
        <p14:creationId xmlns:p14="http://schemas.microsoft.com/office/powerpoint/2010/main" val="30811152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BEF0E9C-7D03-4A47-A0EB-A556169A1B7F}" type="datetime1">
              <a:rPr lang="en-US" smtClean="0"/>
              <a:t>8/1/19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BA4AC6D-9836-9F4A-961A-ECAC0CEAF37F}" type="slidenum">
              <a:rPr lang="en-US" smtClean="0"/>
              <a:t>‹#›</a:t>
            </a:fld>
            <a:endParaRPr lang="en-US"/>
          </a:p>
        </p:txBody>
      </p:sp>
    </p:spTree>
    <p:extLst>
      <p:ext uri="{BB962C8B-B14F-4D97-AF65-F5344CB8AC3E}">
        <p14:creationId xmlns:p14="http://schemas.microsoft.com/office/powerpoint/2010/main" val="1841058574"/>
      </p:ext>
    </p:extLst>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30.jpg"/></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 Target="slide27.xm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ov"/><Relationship Id="rId1" Type="http://schemas.microsoft.com/office/2007/relationships/media" Target="../media/media1.mov"/><Relationship Id="rId5" Type="http://schemas.openxmlformats.org/officeDocument/2006/relationships/image" Target="../media/image40.png"/><Relationship Id="rId4" Type="http://schemas.openxmlformats.org/officeDocument/2006/relationships/notesSlide" Target="../notesSlides/notesSlide19.xml"/></Relationships>
</file>

<file path=ppt/slides/_rels/slide2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70.png"/></Relationships>
</file>

<file path=ppt/slides/_rels/slide2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tiff"/><Relationship Id="rId7"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5.tiff"/><Relationship Id="rId5" Type="http://schemas.openxmlformats.org/officeDocument/2006/relationships/image" Target="../media/image4.tiff"/><Relationship Id="rId4" Type="http://schemas.openxmlformats.org/officeDocument/2006/relationships/image" Target="../media/image3.tiff"/></Relationships>
</file>

<file path=ppt/slides/_rels/slide3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emf"/><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1.jpeg"/></Relationships>
</file>

<file path=ppt/slides/_rels/slide7.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4F8EBC-B23E-F14E-A745-5586959BD0FA}"/>
              </a:ext>
            </a:extLst>
          </p:cNvPr>
          <p:cNvSpPr>
            <a:spLocks noGrp="1"/>
          </p:cNvSpPr>
          <p:nvPr>
            <p:ph type="ctrTitle"/>
          </p:nvPr>
        </p:nvSpPr>
        <p:spPr>
          <a:xfrm>
            <a:off x="6459695" y="1625772"/>
            <a:ext cx="5445372" cy="2889114"/>
          </a:xfrm>
        </p:spPr>
        <p:txBody>
          <a:bodyPr anchor="b">
            <a:noAutofit/>
          </a:bodyPr>
          <a:lstStyle/>
          <a:p>
            <a:r>
              <a:rPr lang="en-US" sz="4400" dirty="0">
                <a:latin typeface="DaunPenh" pitchFamily="2" charset="0"/>
                <a:ea typeface="Tahoma" panose="020B0604030504040204" pitchFamily="34" charset="0"/>
                <a:cs typeface="DaunPenh" pitchFamily="2" charset="0"/>
              </a:rPr>
              <a:t>Development of methods for adaptive and optimal deployment of heterogeneous sensor array for accurate representation of air pollution and its sources</a:t>
            </a:r>
          </a:p>
        </p:txBody>
      </p:sp>
      <p:sp>
        <p:nvSpPr>
          <p:cNvPr id="3" name="Subtitle 2">
            <a:extLst>
              <a:ext uri="{FF2B5EF4-FFF2-40B4-BE49-F238E27FC236}">
                <a16:creationId xmlns:a16="http://schemas.microsoft.com/office/drawing/2014/main" id="{AA4EAF13-8D1C-5F48-BDFD-6EAFA0307561}"/>
              </a:ext>
            </a:extLst>
          </p:cNvPr>
          <p:cNvSpPr>
            <a:spLocks noGrp="1"/>
          </p:cNvSpPr>
          <p:nvPr>
            <p:ph type="subTitle" idx="1"/>
          </p:nvPr>
        </p:nvSpPr>
        <p:spPr>
          <a:xfrm>
            <a:off x="5786410" y="5123872"/>
            <a:ext cx="5149515" cy="1962728"/>
          </a:xfrm>
        </p:spPr>
        <p:txBody>
          <a:bodyPr anchor="t">
            <a:noAutofit/>
          </a:bodyPr>
          <a:lstStyle/>
          <a:p>
            <a:r>
              <a:rPr lang="en-US" sz="3200" dirty="0">
                <a:latin typeface="DaunPenh" pitchFamily="2" charset="0"/>
                <a:cs typeface="DaunPenh" pitchFamily="2" charset="0"/>
              </a:rPr>
              <a:t>Pre-Thesis seminar - 7.8.2019</a:t>
            </a:r>
          </a:p>
          <a:p>
            <a:r>
              <a:rPr lang="en-US" sz="3200" dirty="0" err="1">
                <a:latin typeface="DaunPenh" pitchFamily="2" charset="0"/>
                <a:cs typeface="DaunPenh" pitchFamily="2" charset="0"/>
              </a:rPr>
              <a:t>Idit</a:t>
            </a:r>
            <a:r>
              <a:rPr lang="en-US" sz="3200" dirty="0">
                <a:latin typeface="DaunPenh" pitchFamily="2" charset="0"/>
                <a:cs typeface="DaunPenh" pitchFamily="2" charset="0"/>
              </a:rPr>
              <a:t> </a:t>
            </a:r>
            <a:r>
              <a:rPr lang="en-US" sz="3200" dirty="0" err="1">
                <a:latin typeface="DaunPenh" pitchFamily="2" charset="0"/>
                <a:cs typeface="DaunPenh" pitchFamily="2" charset="0"/>
              </a:rPr>
              <a:t>Belachsen</a:t>
            </a:r>
            <a:endParaRPr lang="en-US" sz="3200" dirty="0">
              <a:latin typeface="DaunPenh" pitchFamily="2" charset="0"/>
              <a:cs typeface="DaunPenh" pitchFamily="2" charset="0"/>
            </a:endParaRPr>
          </a:p>
          <a:p>
            <a:r>
              <a:rPr lang="en-US" sz="3200" b="1" dirty="0">
                <a:latin typeface="DaunPenh" pitchFamily="2" charset="0"/>
                <a:cs typeface="DaunPenh" pitchFamily="2" charset="0"/>
              </a:rPr>
              <a:t>Advisors:</a:t>
            </a:r>
            <a:r>
              <a:rPr lang="en-US" sz="3200" dirty="0">
                <a:latin typeface="DaunPenh" pitchFamily="2" charset="0"/>
                <a:cs typeface="DaunPenh" pitchFamily="2" charset="0"/>
              </a:rPr>
              <a:t> Barak </a:t>
            </a:r>
            <a:r>
              <a:rPr lang="en-US" sz="3200" dirty="0" err="1">
                <a:latin typeface="DaunPenh" pitchFamily="2" charset="0"/>
                <a:cs typeface="DaunPenh" pitchFamily="2" charset="0"/>
              </a:rPr>
              <a:t>Fishbain</a:t>
            </a:r>
            <a:r>
              <a:rPr lang="en-US" sz="3200" dirty="0">
                <a:latin typeface="DaunPenh" pitchFamily="2" charset="0"/>
                <a:cs typeface="DaunPenh" pitchFamily="2" charset="0"/>
              </a:rPr>
              <a:t>, Shai Kendler</a:t>
            </a:r>
          </a:p>
          <a:p>
            <a:endParaRPr lang="en-US" sz="3200" dirty="0">
              <a:latin typeface="DaunPenh" pitchFamily="2" charset="0"/>
              <a:cs typeface="DaunPenh" pitchFamily="2" charset="0"/>
            </a:endParaRPr>
          </a:p>
        </p:txBody>
      </p:sp>
      <p:pic>
        <p:nvPicPr>
          <p:cNvPr id="6" name="Picture 5">
            <a:extLst>
              <a:ext uri="{FF2B5EF4-FFF2-40B4-BE49-F238E27FC236}">
                <a16:creationId xmlns:a16="http://schemas.microsoft.com/office/drawing/2014/main" id="{1F605CA8-48C7-5843-84B3-02147EFECB8F}"/>
              </a:ext>
            </a:extLst>
          </p:cNvPr>
          <p:cNvPicPr>
            <a:picLocks noChangeAspect="1"/>
          </p:cNvPicPr>
          <p:nvPr/>
        </p:nvPicPr>
        <p:blipFill rotWithShape="1">
          <a:blip r:embed="rId3"/>
          <a:srcRect l="13504" r="41697" b="1"/>
          <a:stretch/>
        </p:blipFill>
        <p:spPr>
          <a:xfrm>
            <a:off x="20" y="10"/>
            <a:ext cx="6024134" cy="685799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p:spPr>
      </p:pic>
      <p:sp>
        <p:nvSpPr>
          <p:cNvPr id="7" name="TextBox 6">
            <a:extLst>
              <a:ext uri="{FF2B5EF4-FFF2-40B4-BE49-F238E27FC236}">
                <a16:creationId xmlns:a16="http://schemas.microsoft.com/office/drawing/2014/main" id="{88C0DD02-9EA8-CE46-9E35-CC56C1A1E8ED}"/>
              </a:ext>
            </a:extLst>
          </p:cNvPr>
          <p:cNvSpPr txBox="1"/>
          <p:nvPr/>
        </p:nvSpPr>
        <p:spPr>
          <a:xfrm>
            <a:off x="5010912" y="4700016"/>
            <a:ext cx="7181068" cy="53596"/>
          </a:xfrm>
          <a:prstGeom prst="rect">
            <a:avLst/>
          </a:prstGeom>
          <a:solidFill>
            <a:schemeClr val="tx1">
              <a:lumMod val="85000"/>
            </a:schemeClr>
          </a:solidFill>
        </p:spPr>
        <p:txBody>
          <a:bodyPr wrap="square" rtlCol="0">
            <a:spAutoFit/>
          </a:bodyPr>
          <a:lstStyle/>
          <a:p>
            <a:endParaRPr lang="en-US" dirty="0"/>
          </a:p>
        </p:txBody>
      </p:sp>
      <p:sp>
        <p:nvSpPr>
          <p:cNvPr id="8" name="Slide Number Placeholder 18">
            <a:extLst>
              <a:ext uri="{FF2B5EF4-FFF2-40B4-BE49-F238E27FC236}">
                <a16:creationId xmlns:a16="http://schemas.microsoft.com/office/drawing/2014/main" id="{B5C90E21-E0E5-1A46-A34E-C6B7B8EB4FE3}"/>
              </a:ext>
            </a:extLst>
          </p:cNvPr>
          <p:cNvSpPr>
            <a:spLocks noGrp="1"/>
          </p:cNvSpPr>
          <p:nvPr>
            <p:ph type="sldNum" sz="quarter" idx="12"/>
          </p:nvPr>
        </p:nvSpPr>
        <p:spPr>
          <a:xfrm>
            <a:off x="9310688" y="6384925"/>
            <a:ext cx="2743200" cy="365125"/>
          </a:xfrm>
        </p:spPr>
        <p:txBody>
          <a:bodyPr/>
          <a:lstStyle/>
          <a:p>
            <a:fld id="{CBA4AC6D-9836-9F4A-961A-ECAC0CEAF37F}" type="slidenum">
              <a:rPr lang="en-US" smtClean="0"/>
              <a:t>1</a:t>
            </a:fld>
            <a:r>
              <a:rPr lang="en-US" dirty="0"/>
              <a:t>/97</a:t>
            </a:r>
          </a:p>
        </p:txBody>
      </p:sp>
    </p:spTree>
    <p:extLst>
      <p:ext uri="{BB962C8B-B14F-4D97-AF65-F5344CB8AC3E}">
        <p14:creationId xmlns:p14="http://schemas.microsoft.com/office/powerpoint/2010/main" val="486199930"/>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1C375E-F0BC-5E4E-AEAA-7F57C8B30A0B}"/>
              </a:ext>
            </a:extLst>
          </p:cNvPr>
          <p:cNvSpPr>
            <a:spLocks noGrp="1"/>
          </p:cNvSpPr>
          <p:nvPr>
            <p:ph type="title"/>
          </p:nvPr>
        </p:nvSpPr>
        <p:spPr>
          <a:xfrm>
            <a:off x="838200" y="413251"/>
            <a:ext cx="10515600" cy="1325563"/>
          </a:xfrm>
        </p:spPr>
        <p:txBody>
          <a:bodyPr/>
          <a:lstStyle/>
          <a:p>
            <a:r>
              <a:rPr lang="en-US" sz="7200" dirty="0">
                <a:solidFill>
                  <a:schemeClr val="tx1">
                    <a:lumMod val="85000"/>
                    <a:lumOff val="15000"/>
                  </a:schemeClr>
                </a:solidFill>
                <a:latin typeface="DaunPenh" pitchFamily="2" charset="0"/>
                <a:cs typeface="DaunPenh" pitchFamily="2" charset="0"/>
              </a:rPr>
              <a:t>ATD models</a:t>
            </a:r>
          </a:p>
        </p:txBody>
      </p:sp>
      <p:pic>
        <p:nvPicPr>
          <p:cNvPr id="9" name="Content Placeholder 8">
            <a:extLst>
              <a:ext uri="{FF2B5EF4-FFF2-40B4-BE49-F238E27FC236}">
                <a16:creationId xmlns:a16="http://schemas.microsoft.com/office/drawing/2014/main" id="{AA187DB8-0DF4-0B43-9010-11606FE11951}"/>
              </a:ext>
            </a:extLst>
          </p:cNvPr>
          <p:cNvPicPr>
            <a:picLocks noGrp="1" noChangeAspect="1"/>
          </p:cNvPicPr>
          <p:nvPr>
            <p:ph idx="1"/>
          </p:nvPr>
        </p:nvPicPr>
        <p:blipFill>
          <a:blip r:embed="rId3"/>
          <a:stretch>
            <a:fillRect/>
          </a:stretch>
        </p:blipFill>
        <p:spPr>
          <a:xfrm>
            <a:off x="8833104" y="82623"/>
            <a:ext cx="3255264" cy="3003841"/>
          </a:xfrm>
        </p:spPr>
      </p:pic>
      <p:sp>
        <p:nvSpPr>
          <p:cNvPr id="4" name="Slide Number Placeholder 3">
            <a:extLst>
              <a:ext uri="{FF2B5EF4-FFF2-40B4-BE49-F238E27FC236}">
                <a16:creationId xmlns:a16="http://schemas.microsoft.com/office/drawing/2014/main" id="{926F63BD-5F6A-1443-B555-E4B94C22C08A}"/>
              </a:ext>
            </a:extLst>
          </p:cNvPr>
          <p:cNvSpPr>
            <a:spLocks noGrp="1"/>
          </p:cNvSpPr>
          <p:nvPr>
            <p:ph type="sldNum" sz="quarter" idx="12"/>
          </p:nvPr>
        </p:nvSpPr>
        <p:spPr/>
        <p:txBody>
          <a:bodyPr/>
          <a:lstStyle/>
          <a:p>
            <a:fld id="{CBA4AC6D-9836-9F4A-961A-ECAC0CEAF37F}" type="slidenum">
              <a:rPr lang="en-US" smtClean="0"/>
              <a:t>10</a:t>
            </a:fld>
            <a:endParaRPr lang="en-US"/>
          </a:p>
        </p:txBody>
      </p:sp>
      <p:grpSp>
        <p:nvGrpSpPr>
          <p:cNvPr id="5" name="Group 4">
            <a:extLst>
              <a:ext uri="{FF2B5EF4-FFF2-40B4-BE49-F238E27FC236}">
                <a16:creationId xmlns:a16="http://schemas.microsoft.com/office/drawing/2014/main" id="{0E57B056-3768-5F4C-AB36-ADFFDCAF1BFD}"/>
              </a:ext>
            </a:extLst>
          </p:cNvPr>
          <p:cNvGrpSpPr/>
          <p:nvPr/>
        </p:nvGrpSpPr>
        <p:grpSpPr>
          <a:xfrm>
            <a:off x="9433560" y="6293521"/>
            <a:ext cx="2432304" cy="523220"/>
            <a:chOff x="219456" y="6382512"/>
            <a:chExt cx="2432304" cy="523220"/>
          </a:xfrm>
        </p:grpSpPr>
        <p:cxnSp>
          <p:nvCxnSpPr>
            <p:cNvPr id="6" name="Straight Connector 5">
              <a:extLst>
                <a:ext uri="{FF2B5EF4-FFF2-40B4-BE49-F238E27FC236}">
                  <a16:creationId xmlns:a16="http://schemas.microsoft.com/office/drawing/2014/main" id="{388C7D88-D1CF-EB4D-997E-F3F5790FB950}"/>
                </a:ext>
              </a:extLst>
            </p:cNvPr>
            <p:cNvCxnSpPr/>
            <p:nvPr/>
          </p:nvCxnSpPr>
          <p:spPr>
            <a:xfrm>
              <a:off x="219456" y="6382512"/>
              <a:ext cx="2432304" cy="0"/>
            </a:xfrm>
            <a:prstGeom prst="line">
              <a:avLst/>
            </a:prstGeom>
            <a:ln w="15875">
              <a:solidFill>
                <a:srgbClr val="E94C00"/>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2CE4570A-79CB-5D4A-BF0F-0C836B01205C}"/>
                </a:ext>
              </a:extLst>
            </p:cNvPr>
            <p:cNvSpPr/>
            <p:nvPr/>
          </p:nvSpPr>
          <p:spPr>
            <a:xfrm>
              <a:off x="402336" y="6382512"/>
              <a:ext cx="1067921" cy="523220"/>
            </a:xfrm>
            <a:prstGeom prst="rect">
              <a:avLst/>
            </a:prstGeom>
          </p:spPr>
          <p:txBody>
            <a:bodyPr wrap="none">
              <a:spAutoFit/>
            </a:bodyPr>
            <a:lstStyle/>
            <a:p>
              <a:r>
                <a:rPr lang="en-US" sz="2800" dirty="0">
                  <a:solidFill>
                    <a:srgbClr val="E94C00"/>
                  </a:solidFill>
                  <a:latin typeface="DaunPenh" pitchFamily="2" charset="0"/>
                  <a:cs typeface="DaunPenh" pitchFamily="2" charset="0"/>
                </a:rPr>
                <a:t>Methods</a:t>
              </a:r>
              <a:endParaRPr lang="en-US" sz="2800" dirty="0">
                <a:solidFill>
                  <a:srgbClr val="E94C00"/>
                </a:solidFill>
              </a:endParaRPr>
            </a:p>
          </p:txBody>
        </p:sp>
      </p:grpSp>
      <p:sp>
        <p:nvSpPr>
          <p:cNvPr id="10" name="Rectangle 9">
            <a:extLst>
              <a:ext uri="{FF2B5EF4-FFF2-40B4-BE49-F238E27FC236}">
                <a16:creationId xmlns:a16="http://schemas.microsoft.com/office/drawing/2014/main" id="{E04EA2AF-97BA-2E4A-91F2-B869F9860ACC}"/>
              </a:ext>
            </a:extLst>
          </p:cNvPr>
          <p:cNvSpPr/>
          <p:nvPr/>
        </p:nvSpPr>
        <p:spPr>
          <a:xfrm>
            <a:off x="247948" y="1609136"/>
            <a:ext cx="11364932" cy="2862322"/>
          </a:xfrm>
          <a:prstGeom prst="rect">
            <a:avLst/>
          </a:prstGeom>
        </p:spPr>
        <p:txBody>
          <a:bodyPr wrap="square">
            <a:spAutoFit/>
          </a:bodyPr>
          <a:lstStyle/>
          <a:p>
            <a:pPr marL="457200" indent="-457200">
              <a:buFont typeface="Arial" panose="020B0604020202020204" pitchFamily="34" charset="0"/>
              <a:buChar char="•"/>
            </a:pPr>
            <a:r>
              <a:rPr lang="en-US" sz="3000" dirty="0">
                <a:latin typeface="DaunPenh" pitchFamily="2" charset="0"/>
                <a:cs typeface="DaunPenh" pitchFamily="2" charset="0"/>
              </a:rPr>
              <a:t>Types: box models, Gaussian plume models, </a:t>
            </a:r>
            <a:r>
              <a:rPr lang="en-US" sz="3000" dirty="0" err="1">
                <a:latin typeface="DaunPenh" pitchFamily="2" charset="0"/>
                <a:cs typeface="DaunPenh" pitchFamily="2" charset="0"/>
              </a:rPr>
              <a:t>Lagrangian</a:t>
            </a:r>
            <a:r>
              <a:rPr lang="en-US" sz="3000" dirty="0">
                <a:latin typeface="DaunPenh" pitchFamily="2" charset="0"/>
                <a:cs typeface="DaunPenh" pitchFamily="2" charset="0"/>
              </a:rPr>
              <a:t> models, Eulerian dispersion models, Dense gas models </a:t>
            </a:r>
          </a:p>
          <a:p>
            <a:pPr marL="457200" indent="-457200">
              <a:buFont typeface="Arial" panose="020B0604020202020204" pitchFamily="34" charset="0"/>
              <a:buChar char="•"/>
            </a:pPr>
            <a:r>
              <a:rPr lang="en-US" sz="3000" dirty="0">
                <a:latin typeface="DaunPenh" pitchFamily="2" charset="0"/>
                <a:cs typeface="DaunPenh" pitchFamily="2" charset="0"/>
              </a:rPr>
              <a:t>The Gaussian plume model - analytical steady state solution to the advection-diffusion equation for idealized circumstances </a:t>
            </a:r>
          </a:p>
          <a:p>
            <a:pPr marL="457200" indent="-457200">
              <a:buFont typeface="Arial" panose="020B0604020202020204" pitchFamily="34" charset="0"/>
              <a:buChar char="•"/>
            </a:pPr>
            <a:endParaRPr lang="en-US" sz="3000" dirty="0">
              <a:latin typeface="DaunPenh" pitchFamily="2" charset="0"/>
              <a:cs typeface="DaunPenh" pitchFamily="2" charset="0"/>
            </a:endParaRPr>
          </a:p>
          <a:p>
            <a:pPr marL="457200" indent="-457200">
              <a:buFont typeface="Arial" panose="020B0604020202020204" pitchFamily="34" charset="0"/>
              <a:buChar char="•"/>
            </a:pPr>
            <a:endParaRPr lang="en-US" sz="3000" dirty="0">
              <a:latin typeface="DaunPenh" pitchFamily="2" charset="0"/>
              <a:cs typeface="DaunPenh" pitchFamily="2" charset="0"/>
            </a:endParaRPr>
          </a:p>
        </p:txBody>
      </p:sp>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4E51034D-BCC3-9141-A13C-F8B590D2782A}"/>
                  </a:ext>
                </a:extLst>
              </p:cNvPr>
              <p:cNvSpPr/>
              <p:nvPr/>
            </p:nvSpPr>
            <p:spPr>
              <a:xfrm>
                <a:off x="2090928" y="3568516"/>
                <a:ext cx="7891272" cy="73590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𝐶</m:t>
                      </m:r>
                      <m:d>
                        <m:dPr>
                          <m:ctrlPr>
                            <a:rPr lang="en-US" i="1">
                              <a:latin typeface="Cambria Math" panose="02040503050406030204" pitchFamily="18" charset="0"/>
                            </a:rPr>
                          </m:ctrlPr>
                        </m:dPr>
                        <m:e>
                          <m:r>
                            <a:rPr lang="en-US" i="1">
                              <a:latin typeface="Cambria Math" panose="02040503050406030204" pitchFamily="18" charset="0"/>
                            </a:rPr>
                            <m:t>𝑥</m:t>
                          </m:r>
                          <m:r>
                            <a:rPr lang="en-US" i="0">
                              <a:latin typeface="Cambria Math" panose="02040503050406030204" pitchFamily="18" charset="0"/>
                            </a:rPr>
                            <m:t>,</m:t>
                          </m:r>
                          <m:r>
                            <a:rPr lang="en-US" i="1">
                              <a:latin typeface="Cambria Math" panose="02040503050406030204" pitchFamily="18" charset="0"/>
                            </a:rPr>
                            <m:t>𝑦</m:t>
                          </m:r>
                          <m:r>
                            <a:rPr lang="en-US" i="0">
                              <a:latin typeface="Cambria Math" panose="02040503050406030204" pitchFamily="18" charset="0"/>
                            </a:rPr>
                            <m:t>,</m:t>
                          </m:r>
                          <m:r>
                            <a:rPr lang="en-US" i="1">
                              <a:latin typeface="Cambria Math" panose="02040503050406030204" pitchFamily="18" charset="0"/>
                            </a:rPr>
                            <m:t>𝑧</m:t>
                          </m:r>
                          <m:r>
                            <a:rPr lang="en-US" i="0">
                              <a:latin typeface="Cambria Math" panose="02040503050406030204" pitchFamily="18" charset="0"/>
                            </a:rPr>
                            <m:t>,</m:t>
                          </m:r>
                          <m:r>
                            <a:rPr lang="en-US" i="1">
                              <a:latin typeface="Cambria Math" panose="02040503050406030204" pitchFamily="18" charset="0"/>
                            </a:rPr>
                            <m:t>𝑄</m:t>
                          </m:r>
                        </m:e>
                      </m:d>
                      <m:r>
                        <a:rPr lang="en-US" i="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𝑄</m:t>
                          </m:r>
                        </m:num>
                        <m:den>
                          <m:acc>
                            <m:accPr>
                              <m:chr m:val="̅"/>
                              <m:ctrlPr>
                                <a:rPr lang="en-US" i="1">
                                  <a:latin typeface="Cambria Math" panose="02040503050406030204" pitchFamily="18" charset="0"/>
                                </a:rPr>
                              </m:ctrlPr>
                            </m:accPr>
                            <m:e>
                              <m:r>
                                <a:rPr lang="en-US" i="1">
                                  <a:latin typeface="Cambria Math" panose="02040503050406030204" pitchFamily="18" charset="0"/>
                                </a:rPr>
                                <m:t>𝑢</m:t>
                              </m:r>
                            </m:e>
                          </m:acc>
                          <m:sSub>
                            <m:sSubPr>
                              <m:ctrlPr>
                                <a:rPr lang="en-US" i="1">
                                  <a:latin typeface="Cambria Math" panose="02040503050406030204" pitchFamily="18" charset="0"/>
                                </a:rPr>
                              </m:ctrlPr>
                            </m:sSubPr>
                            <m:e>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i="1">
                                      <a:latin typeface="Cambria Math" panose="02040503050406030204" pitchFamily="18" charset="0"/>
                                    </a:rPr>
                                    <m:t>𝑦</m:t>
                                  </m:r>
                                </m:sub>
                              </m:sSub>
                              <m:r>
                                <a:rPr lang="en-US" i="1">
                                  <a:latin typeface="Cambria Math" panose="02040503050406030204" pitchFamily="18" charset="0"/>
                                </a:rPr>
                                <m:t>𝜎</m:t>
                              </m:r>
                            </m:e>
                            <m:sub>
                              <m:r>
                                <a:rPr lang="en-US" i="1">
                                  <a:latin typeface="Cambria Math" panose="02040503050406030204" pitchFamily="18" charset="0"/>
                                </a:rPr>
                                <m:t>𝑧</m:t>
                              </m:r>
                            </m:sub>
                          </m:sSub>
                          <m:r>
                            <a:rPr lang="en-US" i="0">
                              <a:latin typeface="Cambria Math" panose="02040503050406030204" pitchFamily="18" charset="0"/>
                            </a:rPr>
                            <m:t>2</m:t>
                          </m:r>
                          <m:r>
                            <a:rPr lang="en-US" i="1">
                              <a:latin typeface="Cambria Math" panose="02040503050406030204" pitchFamily="18" charset="0"/>
                            </a:rPr>
                            <m:t>𝜋</m:t>
                          </m:r>
                        </m:den>
                      </m:f>
                      <m:r>
                        <m:rPr>
                          <m:sty m:val="p"/>
                        </m:rPr>
                        <a:rPr lang="en-US" i="0">
                          <a:latin typeface="Cambria Math" panose="02040503050406030204" pitchFamily="18" charset="0"/>
                        </a:rPr>
                        <m:t>exp</m:t>
                      </m:r>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i="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𝑦</m:t>
                                  </m:r>
                                </m:e>
                                <m:sup>
                                  <m:r>
                                    <a:rPr lang="en-US" i="0">
                                      <a:latin typeface="Cambria Math" panose="02040503050406030204" pitchFamily="18" charset="0"/>
                                    </a:rPr>
                                    <m:t>2</m:t>
                                  </m:r>
                                </m:sup>
                              </m:sSup>
                            </m:num>
                            <m:den>
                              <m:r>
                                <a:rPr lang="en-US" i="0">
                                  <a:latin typeface="Cambria Math" panose="02040503050406030204" pitchFamily="18" charset="0"/>
                                </a:rPr>
                                <m:t>2</m:t>
                              </m:r>
                              <m:sSubSup>
                                <m:sSubSupPr>
                                  <m:ctrlPr>
                                    <a:rPr lang="en-US" i="1">
                                      <a:latin typeface="Cambria Math" panose="02040503050406030204" pitchFamily="18" charset="0"/>
                                    </a:rPr>
                                  </m:ctrlPr>
                                </m:sSubSupPr>
                                <m:e>
                                  <m:r>
                                    <a:rPr lang="en-US" i="1">
                                      <a:latin typeface="Cambria Math" panose="02040503050406030204" pitchFamily="18" charset="0"/>
                                    </a:rPr>
                                    <m:t>𝜎</m:t>
                                  </m:r>
                                </m:e>
                                <m:sub>
                                  <m:r>
                                    <a:rPr lang="en-US" i="1">
                                      <a:latin typeface="Cambria Math" panose="02040503050406030204" pitchFamily="18" charset="0"/>
                                    </a:rPr>
                                    <m:t>𝑦</m:t>
                                  </m:r>
                                </m:sub>
                                <m:sup>
                                  <m:r>
                                    <a:rPr lang="en-US" i="0">
                                      <a:latin typeface="Cambria Math" panose="02040503050406030204" pitchFamily="18" charset="0"/>
                                    </a:rPr>
                                    <m:t>2</m:t>
                                  </m:r>
                                </m:sup>
                              </m:sSubSup>
                            </m:den>
                          </m:f>
                        </m:e>
                      </m:d>
                      <m:d>
                        <m:dPr>
                          <m:begChr m:val="["/>
                          <m:endChr m:val="]"/>
                          <m:ctrlPr>
                            <a:rPr lang="en-US" i="1">
                              <a:latin typeface="Cambria Math" panose="02040503050406030204" pitchFamily="18" charset="0"/>
                            </a:rPr>
                          </m:ctrlPr>
                        </m:dPr>
                        <m:e>
                          <m:func>
                            <m:funcPr>
                              <m:ctrlPr>
                                <a:rPr lang="en-US" i="1">
                                  <a:latin typeface="Cambria Math" panose="02040503050406030204" pitchFamily="18" charset="0"/>
                                </a:rPr>
                              </m:ctrlPr>
                            </m:funcPr>
                            <m:fName>
                              <m:r>
                                <m:rPr>
                                  <m:sty m:val="p"/>
                                </m:rPr>
                                <a:rPr lang="en-US" i="0">
                                  <a:latin typeface="Cambria Math" panose="02040503050406030204" pitchFamily="18" charset="0"/>
                                </a:rPr>
                                <m:t>exp</m:t>
                              </m:r>
                            </m:fName>
                            <m:e>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i="0">
                                          <a:latin typeface="Cambria Math" panose="02040503050406030204" pitchFamily="18" charset="0"/>
                                        </a:rPr>
                                        <m:t>−</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r>
                                                <a:rPr lang="en-US" i="1">
                                                  <a:latin typeface="Cambria Math" panose="02040503050406030204" pitchFamily="18" charset="0"/>
                                                </a:rPr>
                                                <m:t>𝑧</m:t>
                                              </m:r>
                                              <m:r>
                                                <a:rPr lang="en-US" i="0">
                                                  <a:latin typeface="Cambria Math" panose="02040503050406030204" pitchFamily="18" charset="0"/>
                                                </a:rPr>
                                                <m:t>−</m:t>
                                              </m:r>
                                              <m:r>
                                                <a:rPr lang="en-US" i="1">
                                                  <a:latin typeface="Cambria Math" panose="02040503050406030204" pitchFamily="18" charset="0"/>
                                                </a:rPr>
                                                <m:t>𝐻</m:t>
                                              </m:r>
                                            </m:e>
                                          </m:d>
                                        </m:e>
                                        <m:sup>
                                          <m:r>
                                            <a:rPr lang="en-US" i="0">
                                              <a:latin typeface="Cambria Math" panose="02040503050406030204" pitchFamily="18" charset="0"/>
                                            </a:rPr>
                                            <m:t>2</m:t>
                                          </m:r>
                                        </m:sup>
                                      </m:sSup>
                                    </m:num>
                                    <m:den>
                                      <m:r>
                                        <a:rPr lang="en-US" i="0">
                                          <a:latin typeface="Cambria Math" panose="02040503050406030204" pitchFamily="18" charset="0"/>
                                        </a:rPr>
                                        <m:t>2</m:t>
                                      </m:r>
                                      <m:sSubSup>
                                        <m:sSubSupPr>
                                          <m:ctrlPr>
                                            <a:rPr lang="en-US" i="1">
                                              <a:latin typeface="Cambria Math" panose="02040503050406030204" pitchFamily="18" charset="0"/>
                                            </a:rPr>
                                          </m:ctrlPr>
                                        </m:sSubSupPr>
                                        <m:e>
                                          <m:r>
                                            <a:rPr lang="en-US" i="1">
                                              <a:latin typeface="Cambria Math" panose="02040503050406030204" pitchFamily="18" charset="0"/>
                                            </a:rPr>
                                            <m:t>𝜎</m:t>
                                          </m:r>
                                        </m:e>
                                        <m:sub>
                                          <m:r>
                                            <a:rPr lang="en-US" i="1">
                                              <a:latin typeface="Cambria Math" panose="02040503050406030204" pitchFamily="18" charset="0"/>
                                            </a:rPr>
                                            <m:t>𝑧</m:t>
                                          </m:r>
                                        </m:sub>
                                        <m:sup>
                                          <m:r>
                                            <a:rPr lang="en-US" i="0">
                                              <a:latin typeface="Cambria Math" panose="02040503050406030204" pitchFamily="18" charset="0"/>
                                            </a:rPr>
                                            <m:t>2</m:t>
                                          </m:r>
                                        </m:sup>
                                      </m:sSubSup>
                                    </m:den>
                                  </m:f>
                                </m:e>
                              </m:d>
                            </m:e>
                          </m:func>
                          <m:r>
                            <a:rPr lang="en-US" i="0">
                              <a:latin typeface="Cambria Math" panose="02040503050406030204" pitchFamily="18" charset="0"/>
                            </a:rPr>
                            <m:t>+</m:t>
                          </m:r>
                          <m:func>
                            <m:funcPr>
                              <m:ctrlPr>
                                <a:rPr lang="en-US" i="1">
                                  <a:latin typeface="Cambria Math" panose="02040503050406030204" pitchFamily="18" charset="0"/>
                                </a:rPr>
                              </m:ctrlPr>
                            </m:funcPr>
                            <m:fName>
                              <m:r>
                                <m:rPr>
                                  <m:sty m:val="p"/>
                                </m:rPr>
                                <a:rPr lang="en-US" i="0">
                                  <a:latin typeface="Cambria Math" panose="02040503050406030204" pitchFamily="18" charset="0"/>
                                </a:rPr>
                                <m:t>exp</m:t>
                              </m:r>
                            </m:fName>
                            <m:e>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i="0">
                                          <a:latin typeface="Cambria Math" panose="02040503050406030204" pitchFamily="18" charset="0"/>
                                        </a:rPr>
                                        <m:t>−</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r>
                                                <a:rPr lang="en-US" i="1">
                                                  <a:latin typeface="Cambria Math" panose="02040503050406030204" pitchFamily="18" charset="0"/>
                                                </a:rPr>
                                                <m:t>𝑧</m:t>
                                              </m:r>
                                              <m:r>
                                                <a:rPr lang="en-US" i="0">
                                                  <a:latin typeface="Cambria Math" panose="02040503050406030204" pitchFamily="18" charset="0"/>
                                                </a:rPr>
                                                <m:t>+</m:t>
                                              </m:r>
                                              <m:r>
                                                <a:rPr lang="en-US" i="1">
                                                  <a:latin typeface="Cambria Math" panose="02040503050406030204" pitchFamily="18" charset="0"/>
                                                </a:rPr>
                                                <m:t>𝐻</m:t>
                                              </m:r>
                                            </m:e>
                                          </m:d>
                                        </m:e>
                                        <m:sup>
                                          <m:r>
                                            <a:rPr lang="en-US" i="0">
                                              <a:latin typeface="Cambria Math" panose="02040503050406030204" pitchFamily="18" charset="0"/>
                                            </a:rPr>
                                            <m:t>2</m:t>
                                          </m:r>
                                        </m:sup>
                                      </m:sSup>
                                    </m:num>
                                    <m:den>
                                      <m:r>
                                        <a:rPr lang="en-US" i="0">
                                          <a:latin typeface="Cambria Math" panose="02040503050406030204" pitchFamily="18" charset="0"/>
                                        </a:rPr>
                                        <m:t>2</m:t>
                                      </m:r>
                                      <m:sSubSup>
                                        <m:sSubSupPr>
                                          <m:ctrlPr>
                                            <a:rPr lang="en-US" i="1">
                                              <a:latin typeface="Cambria Math" panose="02040503050406030204" pitchFamily="18" charset="0"/>
                                            </a:rPr>
                                          </m:ctrlPr>
                                        </m:sSubSupPr>
                                        <m:e>
                                          <m:r>
                                            <a:rPr lang="en-US" i="1">
                                              <a:latin typeface="Cambria Math" panose="02040503050406030204" pitchFamily="18" charset="0"/>
                                            </a:rPr>
                                            <m:t>𝜎</m:t>
                                          </m:r>
                                        </m:e>
                                        <m:sub>
                                          <m:r>
                                            <a:rPr lang="en-US" i="1">
                                              <a:latin typeface="Cambria Math" panose="02040503050406030204" pitchFamily="18" charset="0"/>
                                            </a:rPr>
                                            <m:t>𝑧</m:t>
                                          </m:r>
                                        </m:sub>
                                        <m:sup>
                                          <m:r>
                                            <a:rPr lang="en-US" i="0">
                                              <a:latin typeface="Cambria Math" panose="02040503050406030204" pitchFamily="18" charset="0"/>
                                            </a:rPr>
                                            <m:t>2</m:t>
                                          </m:r>
                                        </m:sup>
                                      </m:sSubSup>
                                    </m:den>
                                  </m:f>
                                </m:e>
                              </m:d>
                            </m:e>
                          </m:func>
                        </m:e>
                      </m:d>
                    </m:oMath>
                  </m:oMathPara>
                </a14:m>
                <a:endParaRPr lang="en-US" dirty="0"/>
              </a:p>
            </p:txBody>
          </p:sp>
        </mc:Choice>
        <mc:Fallback xmlns="">
          <p:sp>
            <p:nvSpPr>
              <p:cNvPr id="11" name="Rectangle 10">
                <a:extLst>
                  <a:ext uri="{FF2B5EF4-FFF2-40B4-BE49-F238E27FC236}">
                    <a16:creationId xmlns:a16="http://schemas.microsoft.com/office/drawing/2014/main" id="{4E51034D-BCC3-9141-A13C-F8B590D2782A}"/>
                  </a:ext>
                </a:extLst>
              </p:cNvPr>
              <p:cNvSpPr>
                <a:spLocks noRot="1" noChangeAspect="1" noMove="1" noResize="1" noEditPoints="1" noAdjustHandles="1" noChangeArrowheads="1" noChangeShapeType="1" noTextEdit="1"/>
              </p:cNvSpPr>
              <p:nvPr/>
            </p:nvSpPr>
            <p:spPr>
              <a:xfrm>
                <a:off x="2090928" y="3568516"/>
                <a:ext cx="7891272" cy="735907"/>
              </a:xfrm>
              <a:prstGeom prst="rect">
                <a:avLst/>
              </a:prstGeom>
              <a:blipFill>
                <a:blip r:embed="rId4"/>
                <a:stretch>
                  <a:fillRect/>
                </a:stretch>
              </a:blipFill>
            </p:spPr>
            <p:txBody>
              <a:bodyPr/>
              <a:lstStyle/>
              <a:p>
                <a:r>
                  <a:rPr lang="en-US">
                    <a:noFill/>
                  </a:rPr>
                  <a:t> </a:t>
                </a:r>
              </a:p>
            </p:txBody>
          </p:sp>
        </mc:Fallback>
      </mc:AlternateContent>
      <p:pic>
        <p:nvPicPr>
          <p:cNvPr id="13" name="Picture 12">
            <a:extLst>
              <a:ext uri="{FF2B5EF4-FFF2-40B4-BE49-F238E27FC236}">
                <a16:creationId xmlns:a16="http://schemas.microsoft.com/office/drawing/2014/main" id="{AEA7D1A9-EBF4-9E43-926C-3A78E1463000}"/>
              </a:ext>
            </a:extLst>
          </p:cNvPr>
          <p:cNvPicPr>
            <a:picLocks noChangeAspect="1"/>
          </p:cNvPicPr>
          <p:nvPr/>
        </p:nvPicPr>
        <p:blipFill>
          <a:blip r:embed="rId5"/>
          <a:stretch>
            <a:fillRect/>
          </a:stretch>
        </p:blipFill>
        <p:spPr>
          <a:xfrm>
            <a:off x="6455664" y="500331"/>
            <a:ext cx="5571744" cy="3565034"/>
          </a:xfrm>
          <a:prstGeom prst="rect">
            <a:avLst/>
          </a:prstGeom>
        </p:spPr>
      </p:pic>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1CFB3677-3B56-4E4B-A6E2-85020D3669D6}"/>
                  </a:ext>
                </a:extLst>
              </p:cNvPr>
              <p:cNvSpPr/>
              <p:nvPr/>
            </p:nvSpPr>
            <p:spPr>
              <a:xfrm>
                <a:off x="124968" y="4059015"/>
                <a:ext cx="12067032" cy="2898742"/>
              </a:xfrm>
              <a:prstGeom prst="rect">
                <a:avLst/>
              </a:prstGeom>
            </p:spPr>
            <p:txBody>
              <a:bodyPr wrap="square">
                <a:spAutoFit/>
              </a:bodyPr>
              <a:lstStyle/>
              <a:p>
                <a:r>
                  <a:rPr lang="en-US" sz="3000" dirty="0">
                    <a:latin typeface="DaunPenh" pitchFamily="2" charset="0"/>
                    <a:cs typeface="DaunPenh" pitchFamily="2" charset="0"/>
                  </a:rPr>
                  <a:t>Q [kg s</a:t>
                </a:r>
                <a:r>
                  <a:rPr lang="en-US" sz="3000" baseline="30000" dirty="0">
                    <a:latin typeface="DaunPenh" pitchFamily="2" charset="0"/>
                    <a:cs typeface="DaunPenh" pitchFamily="2" charset="0"/>
                  </a:rPr>
                  <a:t>-1</a:t>
                </a:r>
                <a:r>
                  <a:rPr lang="en-US" sz="3000" dirty="0">
                    <a:latin typeface="DaunPenh" pitchFamily="2" charset="0"/>
                    <a:cs typeface="DaunPenh" pitchFamily="2" charset="0"/>
                  </a:rPr>
                  <a:t>] = release rate from the stack</a:t>
                </a:r>
              </a:p>
              <a:p>
                <a:r>
                  <a:rPr lang="en-US" sz="3000" dirty="0">
                    <a:latin typeface="DaunPenh" pitchFamily="2" charset="0"/>
                    <a:cs typeface="DaunPenh" pitchFamily="2" charset="0"/>
                  </a:rPr>
                  <a:t>H [m] = effective height (actual stack height h + plume rise </a:t>
                </a:r>
                <a:r>
                  <a:rPr lang="en-US" sz="3000" dirty="0">
                    <a:latin typeface="DaunPenh" pitchFamily="2" charset="0"/>
                    <a:cs typeface="DaunPenh" pitchFamily="2" charset="0"/>
                    <a:sym typeface="Symbol" pitchFamily="2" charset="2"/>
                  </a:rPr>
                  <a:t></a:t>
                </a:r>
                <a:r>
                  <a:rPr lang="en-US" sz="3000" dirty="0">
                    <a:latin typeface="DaunPenh" pitchFamily="2" charset="0"/>
                    <a:cs typeface="DaunPenh" pitchFamily="2" charset="0"/>
                  </a:rPr>
                  <a:t>h)</a:t>
                </a:r>
              </a:p>
              <a:p>
                <a:r>
                  <a:rPr lang="en-US" sz="3000" dirty="0">
                    <a:latin typeface="DaunPenh" pitchFamily="2" charset="0"/>
                    <a:cs typeface="DaunPenh" pitchFamily="2" charset="0"/>
                  </a:rPr>
                  <a:t>x, y and z [m] - downwind, crosswind and vertical distances</a:t>
                </a:r>
              </a:p>
              <a:p>
                <a14:m>
                  <m:oMath xmlns:m="http://schemas.openxmlformats.org/officeDocument/2006/math">
                    <m:acc>
                      <m:accPr>
                        <m:chr m:val="̅"/>
                        <m:ctrlPr>
                          <a:rPr lang="en-US" sz="3000" i="1">
                            <a:latin typeface="Cambria Math" panose="02040503050406030204" pitchFamily="18" charset="0"/>
                            <a:cs typeface="DaunPenh" pitchFamily="2" charset="0"/>
                          </a:rPr>
                        </m:ctrlPr>
                      </m:accPr>
                      <m:e>
                        <m:r>
                          <a:rPr lang="en-US" sz="3000">
                            <a:latin typeface="Cambria Math" panose="02040503050406030204" pitchFamily="18" charset="0"/>
                            <a:cs typeface="DaunPenh" pitchFamily="2" charset="0"/>
                          </a:rPr>
                          <m:t>𝑢</m:t>
                        </m:r>
                      </m:e>
                    </m:acc>
                  </m:oMath>
                </a14:m>
                <a:r>
                  <a:rPr lang="en-US" sz="3000" dirty="0">
                    <a:latin typeface="DaunPenh" pitchFamily="2" charset="0"/>
                    <a:cs typeface="DaunPenh" pitchFamily="2" charset="0"/>
                  </a:rPr>
                  <a:t> [m s</a:t>
                </a:r>
                <a:r>
                  <a:rPr lang="en-US" sz="3000" baseline="30000" dirty="0">
                    <a:latin typeface="DaunPenh" pitchFamily="2" charset="0"/>
                    <a:cs typeface="DaunPenh" pitchFamily="2" charset="0"/>
                  </a:rPr>
                  <a:t>-1</a:t>
                </a:r>
                <a:r>
                  <a:rPr lang="en-US" sz="3000" dirty="0">
                    <a:latin typeface="DaunPenh" pitchFamily="2" charset="0"/>
                    <a:cs typeface="DaunPenh" pitchFamily="2" charset="0"/>
                  </a:rPr>
                  <a:t>] - mean wind speed</a:t>
                </a:r>
              </a:p>
              <a:p>
                <a14:m>
                  <m:oMath xmlns:m="http://schemas.openxmlformats.org/officeDocument/2006/math">
                    <m:sSub>
                      <m:sSubPr>
                        <m:ctrlPr>
                          <a:rPr lang="en-US" sz="3000" i="1">
                            <a:latin typeface="Cambria Math" panose="02040503050406030204" pitchFamily="18" charset="0"/>
                            <a:cs typeface="DaunPenh" pitchFamily="2" charset="0"/>
                          </a:rPr>
                        </m:ctrlPr>
                      </m:sSubPr>
                      <m:e>
                        <m:r>
                          <a:rPr lang="en-US" sz="3000">
                            <a:latin typeface="Cambria Math" panose="02040503050406030204" pitchFamily="18" charset="0"/>
                            <a:cs typeface="DaunPenh" pitchFamily="2" charset="0"/>
                          </a:rPr>
                          <m:t>𝜎</m:t>
                        </m:r>
                      </m:e>
                      <m:sub>
                        <m:r>
                          <a:rPr lang="en-US" sz="3000">
                            <a:latin typeface="Cambria Math" panose="02040503050406030204" pitchFamily="18" charset="0"/>
                            <a:cs typeface="DaunPenh" pitchFamily="2" charset="0"/>
                          </a:rPr>
                          <m:t>𝑦</m:t>
                        </m:r>
                      </m:sub>
                    </m:sSub>
                  </m:oMath>
                </a14:m>
                <a:r>
                  <a:rPr lang="en-US" sz="3000" dirty="0">
                    <a:latin typeface="DaunPenh" pitchFamily="2" charset="0"/>
                    <a:cs typeface="DaunPenh" pitchFamily="2" charset="0"/>
                  </a:rPr>
                  <a:t> and </a:t>
                </a:r>
                <a14:m>
                  <m:oMath xmlns:m="http://schemas.openxmlformats.org/officeDocument/2006/math">
                    <m:sSub>
                      <m:sSubPr>
                        <m:ctrlPr>
                          <a:rPr lang="en-US" sz="3000" i="1">
                            <a:latin typeface="Cambria Math" panose="02040503050406030204" pitchFamily="18" charset="0"/>
                            <a:cs typeface="DaunPenh" pitchFamily="2" charset="0"/>
                          </a:rPr>
                        </m:ctrlPr>
                      </m:sSubPr>
                      <m:e>
                        <m:r>
                          <a:rPr lang="en-US" sz="3000">
                            <a:latin typeface="Cambria Math" panose="02040503050406030204" pitchFamily="18" charset="0"/>
                            <a:cs typeface="DaunPenh" pitchFamily="2" charset="0"/>
                          </a:rPr>
                          <m:t>𝜎</m:t>
                        </m:r>
                      </m:e>
                      <m:sub>
                        <m:r>
                          <a:rPr lang="en-US" sz="3000">
                            <a:latin typeface="Cambria Math" panose="02040503050406030204" pitchFamily="18" charset="0"/>
                            <a:cs typeface="DaunPenh" pitchFamily="2" charset="0"/>
                          </a:rPr>
                          <m:t>𝑧</m:t>
                        </m:r>
                      </m:sub>
                    </m:sSub>
                  </m:oMath>
                </a14:m>
                <a:r>
                  <a:rPr lang="en-US" sz="3000" dirty="0">
                    <a:latin typeface="DaunPenh" pitchFamily="2" charset="0"/>
                    <a:cs typeface="DaunPenh" pitchFamily="2" charset="0"/>
                  </a:rPr>
                  <a:t> [m] - represent the standard deviation of the Gaussian concentration distribution in the crosswind and vertical direction. </a:t>
                </a:r>
              </a:p>
            </p:txBody>
          </p:sp>
        </mc:Choice>
        <mc:Fallback xmlns="">
          <p:sp>
            <p:nvSpPr>
              <p:cNvPr id="14" name="Rectangle 13">
                <a:extLst>
                  <a:ext uri="{FF2B5EF4-FFF2-40B4-BE49-F238E27FC236}">
                    <a16:creationId xmlns:a16="http://schemas.microsoft.com/office/drawing/2014/main" id="{1CFB3677-3B56-4E4B-A6E2-85020D3669D6}"/>
                  </a:ext>
                </a:extLst>
              </p:cNvPr>
              <p:cNvSpPr>
                <a:spLocks noRot="1" noChangeAspect="1" noMove="1" noResize="1" noEditPoints="1" noAdjustHandles="1" noChangeArrowheads="1" noChangeShapeType="1" noTextEdit="1"/>
              </p:cNvSpPr>
              <p:nvPr/>
            </p:nvSpPr>
            <p:spPr>
              <a:xfrm>
                <a:off x="124968" y="4059015"/>
                <a:ext cx="12067032" cy="2898742"/>
              </a:xfrm>
              <a:prstGeom prst="rect">
                <a:avLst/>
              </a:prstGeom>
              <a:blipFill>
                <a:blip r:embed="rId6"/>
                <a:stretch>
                  <a:fillRect l="-946" t="-2620" b="-5240"/>
                </a:stretch>
              </a:blipFill>
            </p:spPr>
            <p:txBody>
              <a:bodyPr/>
              <a:lstStyle/>
              <a:p>
                <a:r>
                  <a:rPr lang="en-US">
                    <a:noFill/>
                  </a:rPr>
                  <a:t> </a:t>
                </a:r>
              </a:p>
            </p:txBody>
          </p:sp>
        </mc:Fallback>
      </mc:AlternateContent>
    </p:spTree>
    <p:extLst>
      <p:ext uri="{BB962C8B-B14F-4D97-AF65-F5344CB8AC3E}">
        <p14:creationId xmlns:p14="http://schemas.microsoft.com/office/powerpoint/2010/main" val="4164292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CF819-0A4C-DF49-9E90-4695373A498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E591A87-6F52-1B4E-8B5C-F2F98B69286B}"/>
              </a:ext>
            </a:extLst>
          </p:cNvPr>
          <p:cNvSpPr>
            <a:spLocks noGrp="1"/>
          </p:cNvSpPr>
          <p:nvPr>
            <p:ph idx="1"/>
          </p:nvPr>
        </p:nvSpPr>
        <p:spPr/>
        <p:txBody>
          <a:bodyPr/>
          <a:lstStyle/>
          <a:p>
            <a:endParaRPr lang="en-US" dirty="0"/>
          </a:p>
        </p:txBody>
      </p:sp>
      <p:sp>
        <p:nvSpPr>
          <p:cNvPr id="4" name="Slide Number Placeholder 3">
            <a:extLst>
              <a:ext uri="{FF2B5EF4-FFF2-40B4-BE49-F238E27FC236}">
                <a16:creationId xmlns:a16="http://schemas.microsoft.com/office/drawing/2014/main" id="{41F03F42-3145-5843-AA80-DCAB8E93BB96}"/>
              </a:ext>
            </a:extLst>
          </p:cNvPr>
          <p:cNvSpPr>
            <a:spLocks noGrp="1"/>
          </p:cNvSpPr>
          <p:nvPr>
            <p:ph type="sldNum" sz="quarter" idx="12"/>
          </p:nvPr>
        </p:nvSpPr>
        <p:spPr/>
        <p:txBody>
          <a:bodyPr/>
          <a:lstStyle/>
          <a:p>
            <a:fld id="{CBA4AC6D-9836-9F4A-961A-ECAC0CEAF37F}" type="slidenum">
              <a:rPr lang="en-US" smtClean="0"/>
              <a:t>11</a:t>
            </a:fld>
            <a:endParaRPr lang="en-US"/>
          </a:p>
        </p:txBody>
      </p:sp>
      <p:grpSp>
        <p:nvGrpSpPr>
          <p:cNvPr id="5" name="Group 4">
            <a:extLst>
              <a:ext uri="{FF2B5EF4-FFF2-40B4-BE49-F238E27FC236}">
                <a16:creationId xmlns:a16="http://schemas.microsoft.com/office/drawing/2014/main" id="{A98106AE-0A5D-784A-AAAB-72C2B2C47707}"/>
              </a:ext>
            </a:extLst>
          </p:cNvPr>
          <p:cNvGrpSpPr/>
          <p:nvPr/>
        </p:nvGrpSpPr>
        <p:grpSpPr>
          <a:xfrm>
            <a:off x="6382512" y="2311717"/>
            <a:ext cx="4706937" cy="3320987"/>
            <a:chOff x="0" y="-25019"/>
            <a:chExt cx="3623945" cy="2235521"/>
          </a:xfrm>
        </p:grpSpPr>
        <p:pic>
          <p:nvPicPr>
            <p:cNvPr id="6" name="Picture 5">
              <a:extLst>
                <a:ext uri="{FF2B5EF4-FFF2-40B4-BE49-F238E27FC236}">
                  <a16:creationId xmlns:a16="http://schemas.microsoft.com/office/drawing/2014/main" id="{5EC226C2-152C-BE43-8CED-D6564B4D212D}"/>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bwMode="auto">
            <a:xfrm>
              <a:off x="0" y="721355"/>
              <a:ext cx="3623945" cy="1489147"/>
            </a:xfrm>
            <a:prstGeom prst="rect">
              <a:avLst/>
            </a:prstGeom>
            <a:ln>
              <a:noFill/>
            </a:ln>
            <a:extLst>
              <a:ext uri="{53640926-AAD7-44D8-BBD7-CCE9431645EC}">
                <a14:shadowObscured xmlns:a14="http://schemas.microsoft.com/office/drawing/2010/main"/>
              </a:ext>
            </a:extLst>
          </p:spPr>
        </p:pic>
        <mc:AlternateContent xmlns:mc="http://schemas.openxmlformats.org/markup-compatibility/2006" xmlns:a14="http://schemas.microsoft.com/office/drawing/2010/main">
          <mc:Choice Requires="a14">
            <p:sp>
              <p:nvSpPr>
                <p:cNvPr id="7" name="Text Box 11">
                  <a:extLst>
                    <a:ext uri="{FF2B5EF4-FFF2-40B4-BE49-F238E27FC236}">
                      <a16:creationId xmlns:a16="http://schemas.microsoft.com/office/drawing/2014/main" id="{B55971AB-A523-F643-84FE-37528609C31B}"/>
                    </a:ext>
                  </a:extLst>
                </p:cNvPr>
                <p:cNvSpPr txBox="1"/>
                <p:nvPr/>
              </p:nvSpPr>
              <p:spPr>
                <a:xfrm>
                  <a:off x="59982" y="-25019"/>
                  <a:ext cx="3560213" cy="746375"/>
                </a:xfrm>
                <a:prstGeom prst="rect">
                  <a:avLst/>
                </a:prstGeom>
                <a:solidFill>
                  <a:prstClr val="white"/>
                </a:solidFill>
                <a:ln>
                  <a:noFill/>
                </a:ln>
              </p:spPr>
              <p:txBody>
                <a:bodyPr rot="0" spcFirstLastPara="0" vert="horz" wrap="square" lIns="0" tIns="0" rIns="0" bIns="0" numCol="1" spcCol="0" rtlCol="0" fromWordArt="0" anchor="t" anchorCtr="0" forceAA="0" compatLnSpc="1">
                  <a:prstTxWarp prst="textNoShape">
                    <a:avLst/>
                  </a:prstTxWarp>
                  <a:noAutofit/>
                </a:bodyPr>
                <a:lstStyle/>
                <a:p>
                  <a:pPr algn="just">
                    <a:lnSpc>
                      <a:spcPct val="115000"/>
                    </a:lnSpc>
                    <a:spcAft>
                      <a:spcPts val="1000"/>
                    </a:spcAft>
                  </a:pPr>
                  <a:r>
                    <a:rPr lang="en-US" sz="1000" b="1" i="0" u="sng" dirty="0">
                      <a:solidFill>
                        <a:srgbClr val="000000"/>
                      </a:solidFill>
                      <a:effectLst/>
                      <a:latin typeface="David" panose="020E0502060401010101" pitchFamily="34" charset="-79"/>
                      <a:ea typeface="Times New Roman" panose="02020603050405020304" pitchFamily="18" charset="0"/>
                      <a:cs typeface="Times New Roman" panose="02020603050405020304" pitchFamily="18" charset="0"/>
                    </a:rPr>
                    <a:t>Table </a:t>
                  </a:r>
                  <a:r>
                    <a:rPr lang="en-US" sz="1000" b="1" i="0" dirty="0">
                      <a:solidFill>
                        <a:srgbClr val="000000"/>
                      </a:solidFill>
                      <a:effectLst/>
                      <a:latin typeface="David" panose="020E0502060401010101" pitchFamily="34" charset="-79"/>
                      <a:ea typeface="Times New Roman" panose="02020603050405020304" pitchFamily="18" charset="0"/>
                      <a:cs typeface="Times New Roman" panose="02020603050405020304" pitchFamily="18" charset="0"/>
                    </a:rPr>
                    <a:t>1.</a:t>
                  </a:r>
                  <a:r>
                    <a:rPr lang="en-US" sz="1000" i="0" dirty="0">
                      <a:solidFill>
                        <a:srgbClr val="000000"/>
                      </a:solidFill>
                      <a:effectLst/>
                      <a:latin typeface="David" panose="020E0502060401010101" pitchFamily="34" charset="-79"/>
                      <a:ea typeface="Times New Roman" panose="02020603050405020304" pitchFamily="18" charset="0"/>
                      <a:cs typeface="Times New Roman" panose="02020603050405020304" pitchFamily="18" charset="0"/>
                    </a:rPr>
                    <a:t> Constants of empirical relationships between x and </a:t>
                  </a:r>
                  <a14:m>
                    <m:oMath xmlns:m="http://schemas.openxmlformats.org/officeDocument/2006/math">
                      <m:sSub>
                        <m:sSubPr>
                          <m:ctrlPr>
                            <a:rPr lang="en-US" sz="1000" i="1">
                              <a:solidFill>
                                <a:srgbClr val="000000"/>
                              </a:solidFill>
                              <a:effectLst/>
                              <a:latin typeface="Cambria Math" panose="02040503050406030204" pitchFamily="18" charset="0"/>
                              <a:ea typeface="Times New Roman" panose="02020603050405020304" pitchFamily="18" charset="0"/>
                              <a:cs typeface="David" panose="020E0502060401010101" pitchFamily="34" charset="-79"/>
                            </a:rPr>
                          </m:ctrlPr>
                        </m:sSubPr>
                        <m:e>
                          <m:r>
                            <a:rPr lang="en-US" sz="1000" i="1">
                              <a:solidFill>
                                <a:srgbClr val="000000"/>
                              </a:solidFill>
                              <a:effectLst/>
                              <a:latin typeface="Cambria Math" panose="02040503050406030204" pitchFamily="18" charset="0"/>
                              <a:ea typeface="Times New Roman" panose="02020603050405020304" pitchFamily="18" charset="0"/>
                              <a:cs typeface="David" panose="020E0502060401010101" pitchFamily="34" charset="-79"/>
                            </a:rPr>
                            <m:t>𝜎</m:t>
                          </m:r>
                        </m:e>
                        <m:sub>
                          <m:r>
                            <a:rPr lang="en-US" sz="1000" i="1">
                              <a:solidFill>
                                <a:srgbClr val="000000"/>
                              </a:solidFill>
                              <a:effectLst/>
                              <a:latin typeface="Cambria Math" panose="02040503050406030204" pitchFamily="18" charset="0"/>
                              <a:ea typeface="Times New Roman" panose="02020603050405020304" pitchFamily="18" charset="0"/>
                              <a:cs typeface="David" panose="020E0502060401010101" pitchFamily="34" charset="-79"/>
                            </a:rPr>
                            <m:t>𝑦</m:t>
                          </m:r>
                        </m:sub>
                      </m:sSub>
                    </m:oMath>
                  </a14:m>
                  <a:r>
                    <a:rPr lang="en-US" sz="1000" i="0" dirty="0">
                      <a:solidFill>
                        <a:srgbClr val="000000"/>
                      </a:solidFill>
                      <a:effectLst/>
                      <a:latin typeface="David" panose="020E0502060401010101" pitchFamily="34" charset="-79"/>
                      <a:ea typeface="Times New Roman" panose="02020603050405020304" pitchFamily="18" charset="0"/>
                      <a:cs typeface="Times New Roman" panose="02020603050405020304" pitchFamily="18" charset="0"/>
                    </a:rPr>
                    <a:t> and </a:t>
                  </a:r>
                  <a14:m>
                    <m:oMath xmlns:m="http://schemas.openxmlformats.org/officeDocument/2006/math">
                      <m:sSub>
                        <m:sSubPr>
                          <m:ctrlPr>
                            <a:rPr lang="en-US" sz="1000" i="1">
                              <a:solidFill>
                                <a:srgbClr val="000000"/>
                              </a:solidFill>
                              <a:effectLst/>
                              <a:latin typeface="Cambria Math" panose="02040503050406030204" pitchFamily="18" charset="0"/>
                              <a:ea typeface="Times New Roman" panose="02020603050405020304" pitchFamily="18" charset="0"/>
                              <a:cs typeface="David" panose="020E0502060401010101" pitchFamily="34" charset="-79"/>
                            </a:rPr>
                          </m:ctrlPr>
                        </m:sSubPr>
                        <m:e>
                          <m:r>
                            <a:rPr lang="en-US" sz="1000" i="1">
                              <a:solidFill>
                                <a:srgbClr val="000000"/>
                              </a:solidFill>
                              <a:effectLst/>
                              <a:latin typeface="Cambria Math" panose="02040503050406030204" pitchFamily="18" charset="0"/>
                              <a:ea typeface="Times New Roman" panose="02020603050405020304" pitchFamily="18" charset="0"/>
                              <a:cs typeface="David" panose="020E0502060401010101" pitchFamily="34" charset="-79"/>
                            </a:rPr>
                            <m:t>𝜎</m:t>
                          </m:r>
                        </m:e>
                        <m:sub>
                          <m:r>
                            <a:rPr lang="en-US" sz="1000" i="1">
                              <a:solidFill>
                                <a:srgbClr val="000000"/>
                              </a:solidFill>
                              <a:effectLst/>
                              <a:latin typeface="Cambria Math" panose="02040503050406030204" pitchFamily="18" charset="0"/>
                              <a:ea typeface="Times New Roman" panose="02020603050405020304" pitchFamily="18" charset="0"/>
                              <a:cs typeface="David" panose="020E0502060401010101" pitchFamily="34" charset="-79"/>
                            </a:rPr>
                            <m:t>𝑧</m:t>
                          </m:r>
                        </m:sub>
                      </m:sSub>
                    </m:oMath>
                  </a14:m>
                  <a:r>
                    <a:rPr lang="en-US" sz="1000" i="0" dirty="0">
                      <a:solidFill>
                        <a:srgbClr val="000000"/>
                      </a:solidFill>
                      <a:effectLst/>
                      <a:latin typeface="David" panose="020E0502060401010101" pitchFamily="34" charset="-79"/>
                      <a:ea typeface="Times New Roman" panose="02020603050405020304" pitchFamily="18" charset="0"/>
                      <a:cs typeface="Times New Roman" panose="02020603050405020304" pitchFamily="18" charset="0"/>
                    </a:rPr>
                    <a:t> (Eq. 2)  for different stability classes: A – extremely unstable, B – moderately unstable, C – slightly unstable, D – neutral, E – slightly stable and F – moderately stable. b parameter is taken as 0.894. From Martin (1976). </a:t>
                  </a:r>
                  <a:endParaRPr lang="en-US" sz="900" i="1" dirty="0">
                    <a:solidFill>
                      <a:srgbClr val="44546A"/>
                    </a:solidFill>
                    <a:effectLst/>
                    <a:latin typeface="Times New Roman" panose="02020603050405020304" pitchFamily="18" charset="0"/>
                    <a:ea typeface="Times New Roman" panose="02020603050405020304" pitchFamily="18" charset="0"/>
                    <a:cs typeface="Times New Roman" panose="02020603050405020304" pitchFamily="18" charset="0"/>
                  </a:endParaRPr>
                </a:p>
              </p:txBody>
            </p:sp>
          </mc:Choice>
          <mc:Fallback xmlns="">
            <p:sp>
              <p:nvSpPr>
                <p:cNvPr id="7" name="Text Box 11">
                  <a:extLst>
                    <a:ext uri="{FF2B5EF4-FFF2-40B4-BE49-F238E27FC236}">
                      <a16:creationId xmlns:a16="http://schemas.microsoft.com/office/drawing/2014/main" id="{B55971AB-A523-F643-84FE-37528609C31B}"/>
                    </a:ext>
                  </a:extLst>
                </p:cNvPr>
                <p:cNvSpPr txBox="1">
                  <a:spLocks noRot="1" noChangeAspect="1" noMove="1" noResize="1" noEditPoints="1" noAdjustHandles="1" noChangeArrowheads="1" noChangeShapeType="1" noTextEdit="1"/>
                </p:cNvSpPr>
                <p:nvPr/>
              </p:nvSpPr>
              <p:spPr>
                <a:xfrm>
                  <a:off x="59982" y="-25019"/>
                  <a:ext cx="3560213" cy="746375"/>
                </a:xfrm>
                <a:prstGeom prst="rect">
                  <a:avLst/>
                </a:prstGeom>
                <a:blipFill>
                  <a:blip r:embed="rId3"/>
                  <a:stretch>
                    <a:fillRect l="-1644" t="-1136" r="-1370"/>
                  </a:stretch>
                </a:blipFill>
                <a:ln>
                  <a:noFill/>
                </a:ln>
              </p:spPr>
              <p:txBody>
                <a:bodyPr/>
                <a:lstStyle/>
                <a:p>
                  <a:r>
                    <a:rPr lang="en-US">
                      <a:noFill/>
                    </a:rPr>
                    <a:t> </a:t>
                  </a:r>
                </a:p>
              </p:txBody>
            </p:sp>
          </mc:Fallback>
        </mc:AlternateContent>
      </p:grpSp>
    </p:spTree>
    <p:extLst>
      <p:ext uri="{BB962C8B-B14F-4D97-AF65-F5344CB8AC3E}">
        <p14:creationId xmlns:p14="http://schemas.microsoft.com/office/powerpoint/2010/main" val="17663035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A6BB40F-7DD3-E846-A98A-B73815CF1C5C}"/>
              </a:ext>
            </a:extLst>
          </p:cNvPr>
          <p:cNvSpPr>
            <a:spLocks noGrp="1"/>
          </p:cNvSpPr>
          <p:nvPr>
            <p:ph idx="1"/>
          </p:nvPr>
        </p:nvSpPr>
        <p:spPr>
          <a:xfrm>
            <a:off x="838200" y="1825625"/>
            <a:ext cx="7017913" cy="4351338"/>
          </a:xfrm>
        </p:spPr>
        <p:txBody>
          <a:bodyPr/>
          <a:lstStyle/>
          <a:p>
            <a:pPr marL="0" indent="0">
              <a:buNone/>
            </a:pPr>
            <a:r>
              <a:rPr lang="en-US" sz="3000" dirty="0">
                <a:latin typeface="DaunPenh" pitchFamily="2" charset="0"/>
                <a:cs typeface="DaunPenh" pitchFamily="2" charset="0"/>
              </a:rPr>
              <a:t>The meteorological parameters that play a role in any gas dispersion model are </a:t>
            </a:r>
            <a:r>
              <a:rPr lang="en-US" sz="3000" b="1" dirty="0">
                <a:latin typeface="DaunPenh" pitchFamily="2" charset="0"/>
                <a:cs typeface="DaunPenh" pitchFamily="2" charset="0"/>
              </a:rPr>
              <a:t>wind speed, wind direction</a:t>
            </a:r>
            <a:r>
              <a:rPr lang="en-US" sz="3000" dirty="0">
                <a:latin typeface="DaunPenh" pitchFamily="2" charset="0"/>
                <a:cs typeface="DaunPenh" pitchFamily="2" charset="0"/>
              </a:rPr>
              <a:t>, and the </a:t>
            </a:r>
            <a:r>
              <a:rPr lang="en-US" sz="3000" b="1" dirty="0">
                <a:latin typeface="DaunPenh" pitchFamily="2" charset="0"/>
                <a:cs typeface="DaunPenh" pitchFamily="2" charset="0"/>
              </a:rPr>
              <a:t>atmospheric stability condition</a:t>
            </a:r>
            <a:r>
              <a:rPr lang="en-US" sz="3000" dirty="0">
                <a:latin typeface="DaunPenh" pitchFamily="2" charset="0"/>
                <a:cs typeface="DaunPenh" pitchFamily="2" charset="0"/>
              </a:rPr>
              <a:t>.</a:t>
            </a:r>
          </a:p>
        </p:txBody>
      </p:sp>
      <p:sp>
        <p:nvSpPr>
          <p:cNvPr id="4" name="Slide Number Placeholder 3">
            <a:extLst>
              <a:ext uri="{FF2B5EF4-FFF2-40B4-BE49-F238E27FC236}">
                <a16:creationId xmlns:a16="http://schemas.microsoft.com/office/drawing/2014/main" id="{028625AA-7A8A-EF4F-994D-186F8859492A}"/>
              </a:ext>
            </a:extLst>
          </p:cNvPr>
          <p:cNvSpPr>
            <a:spLocks noGrp="1"/>
          </p:cNvSpPr>
          <p:nvPr>
            <p:ph type="sldNum" sz="quarter" idx="12"/>
          </p:nvPr>
        </p:nvSpPr>
        <p:spPr/>
        <p:txBody>
          <a:bodyPr/>
          <a:lstStyle/>
          <a:p>
            <a:fld id="{CBA4AC6D-9836-9F4A-961A-ECAC0CEAF37F}" type="slidenum">
              <a:rPr lang="en-US" smtClean="0"/>
              <a:t>12</a:t>
            </a:fld>
            <a:endParaRPr lang="en-US"/>
          </a:p>
        </p:txBody>
      </p:sp>
      <p:sp>
        <p:nvSpPr>
          <p:cNvPr id="6" name="Title 1">
            <a:extLst>
              <a:ext uri="{FF2B5EF4-FFF2-40B4-BE49-F238E27FC236}">
                <a16:creationId xmlns:a16="http://schemas.microsoft.com/office/drawing/2014/main" id="{DC216071-A6C5-D44B-9E97-4ED13F7A0471}"/>
              </a:ext>
            </a:extLst>
          </p:cNvPr>
          <p:cNvSpPr>
            <a:spLocks noGrp="1"/>
          </p:cNvSpPr>
          <p:nvPr>
            <p:ph type="title"/>
          </p:nvPr>
        </p:nvSpPr>
        <p:spPr>
          <a:xfrm>
            <a:off x="838200" y="413251"/>
            <a:ext cx="10515600" cy="1325563"/>
          </a:xfrm>
        </p:spPr>
        <p:txBody>
          <a:bodyPr/>
          <a:lstStyle/>
          <a:p>
            <a:r>
              <a:rPr lang="en-US" sz="7200" dirty="0">
                <a:solidFill>
                  <a:schemeClr val="tx1">
                    <a:lumMod val="85000"/>
                    <a:lumOff val="15000"/>
                  </a:schemeClr>
                </a:solidFill>
                <a:latin typeface="DaunPenh" pitchFamily="2" charset="0"/>
                <a:cs typeface="DaunPenh" pitchFamily="2" charset="0"/>
              </a:rPr>
              <a:t>Meteorology</a:t>
            </a:r>
          </a:p>
        </p:txBody>
      </p:sp>
      <p:grpSp>
        <p:nvGrpSpPr>
          <p:cNvPr id="7" name="Group 6">
            <a:extLst>
              <a:ext uri="{FF2B5EF4-FFF2-40B4-BE49-F238E27FC236}">
                <a16:creationId xmlns:a16="http://schemas.microsoft.com/office/drawing/2014/main" id="{6C360EB2-0AB6-0D44-BFC6-2C725BFF5C62}"/>
              </a:ext>
            </a:extLst>
          </p:cNvPr>
          <p:cNvGrpSpPr/>
          <p:nvPr/>
        </p:nvGrpSpPr>
        <p:grpSpPr>
          <a:xfrm>
            <a:off x="9433560" y="6293521"/>
            <a:ext cx="2432304" cy="523220"/>
            <a:chOff x="219456" y="6382512"/>
            <a:chExt cx="2432304" cy="523220"/>
          </a:xfrm>
        </p:grpSpPr>
        <p:cxnSp>
          <p:nvCxnSpPr>
            <p:cNvPr id="8" name="Straight Connector 7">
              <a:extLst>
                <a:ext uri="{FF2B5EF4-FFF2-40B4-BE49-F238E27FC236}">
                  <a16:creationId xmlns:a16="http://schemas.microsoft.com/office/drawing/2014/main" id="{86755945-2A96-7E48-ACC0-03C8F4ED5D48}"/>
                </a:ext>
              </a:extLst>
            </p:cNvPr>
            <p:cNvCxnSpPr/>
            <p:nvPr/>
          </p:nvCxnSpPr>
          <p:spPr>
            <a:xfrm>
              <a:off x="219456" y="6382512"/>
              <a:ext cx="2432304" cy="0"/>
            </a:xfrm>
            <a:prstGeom prst="line">
              <a:avLst/>
            </a:prstGeom>
            <a:ln w="15875">
              <a:solidFill>
                <a:srgbClr val="E94C00"/>
              </a:solidFil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3C038237-AD2B-EB43-A98D-39A76D4F9EDD}"/>
                </a:ext>
              </a:extLst>
            </p:cNvPr>
            <p:cNvSpPr/>
            <p:nvPr/>
          </p:nvSpPr>
          <p:spPr>
            <a:xfrm>
              <a:off x="402336" y="6382512"/>
              <a:ext cx="1067921" cy="523220"/>
            </a:xfrm>
            <a:prstGeom prst="rect">
              <a:avLst/>
            </a:prstGeom>
          </p:spPr>
          <p:txBody>
            <a:bodyPr wrap="none">
              <a:spAutoFit/>
            </a:bodyPr>
            <a:lstStyle/>
            <a:p>
              <a:r>
                <a:rPr lang="en-US" sz="2800" dirty="0">
                  <a:solidFill>
                    <a:srgbClr val="E94C00"/>
                  </a:solidFill>
                  <a:latin typeface="DaunPenh" pitchFamily="2" charset="0"/>
                  <a:cs typeface="DaunPenh" pitchFamily="2" charset="0"/>
                </a:rPr>
                <a:t>Methods</a:t>
              </a:r>
              <a:endParaRPr lang="en-US" sz="2800" dirty="0">
                <a:solidFill>
                  <a:srgbClr val="E94C00"/>
                </a:solidFill>
              </a:endParaRPr>
            </a:p>
          </p:txBody>
        </p:sp>
      </p:grpSp>
      <p:pic>
        <p:nvPicPr>
          <p:cNvPr id="14" name="Picture 13">
            <a:extLst>
              <a:ext uri="{FF2B5EF4-FFF2-40B4-BE49-F238E27FC236}">
                <a16:creationId xmlns:a16="http://schemas.microsoft.com/office/drawing/2014/main" id="{ACD3E462-3020-3D46-B13E-867EAAA53099}"/>
              </a:ext>
            </a:extLst>
          </p:cNvPr>
          <p:cNvPicPr>
            <a:picLocks noChangeAspect="1"/>
          </p:cNvPicPr>
          <p:nvPr/>
        </p:nvPicPr>
        <p:blipFill>
          <a:blip r:embed="rId3"/>
          <a:stretch>
            <a:fillRect/>
          </a:stretch>
        </p:blipFill>
        <p:spPr>
          <a:xfrm>
            <a:off x="214069" y="3368462"/>
            <a:ext cx="7516368" cy="3076287"/>
          </a:xfrm>
          <a:prstGeom prst="rect">
            <a:avLst/>
          </a:prstGeom>
        </p:spPr>
      </p:pic>
      <p:pic>
        <p:nvPicPr>
          <p:cNvPr id="16" name="Picture 15">
            <a:extLst>
              <a:ext uri="{FF2B5EF4-FFF2-40B4-BE49-F238E27FC236}">
                <a16:creationId xmlns:a16="http://schemas.microsoft.com/office/drawing/2014/main" id="{49179460-9D9C-F54C-8E1C-FAAB7B74939A}"/>
              </a:ext>
            </a:extLst>
          </p:cNvPr>
          <p:cNvPicPr>
            <a:picLocks noChangeAspect="1"/>
          </p:cNvPicPr>
          <p:nvPr/>
        </p:nvPicPr>
        <p:blipFill>
          <a:blip r:embed="rId4"/>
          <a:stretch>
            <a:fillRect/>
          </a:stretch>
        </p:blipFill>
        <p:spPr>
          <a:xfrm>
            <a:off x="7856113" y="1605"/>
            <a:ext cx="4335887" cy="6858000"/>
          </a:xfrm>
          <a:prstGeom prst="rect">
            <a:avLst/>
          </a:prstGeom>
        </p:spPr>
      </p:pic>
      <p:sp>
        <p:nvSpPr>
          <p:cNvPr id="10" name="TextBox 9">
            <a:extLst>
              <a:ext uri="{FF2B5EF4-FFF2-40B4-BE49-F238E27FC236}">
                <a16:creationId xmlns:a16="http://schemas.microsoft.com/office/drawing/2014/main" id="{F094B419-7A11-B841-A2F2-CC222C9D0444}"/>
              </a:ext>
            </a:extLst>
          </p:cNvPr>
          <p:cNvSpPr txBox="1"/>
          <p:nvPr/>
        </p:nvSpPr>
        <p:spPr>
          <a:xfrm>
            <a:off x="377606" y="6338586"/>
            <a:ext cx="3140538" cy="461665"/>
          </a:xfrm>
          <a:prstGeom prst="rect">
            <a:avLst/>
          </a:prstGeom>
          <a:noFill/>
        </p:spPr>
        <p:txBody>
          <a:bodyPr wrap="square" rtlCol="0">
            <a:spAutoFit/>
          </a:bodyPr>
          <a:lstStyle>
            <a:defPPr>
              <a:defRPr kern="1200" smtId="4294967295"/>
            </a:defPPr>
          </a:lstStyle>
          <a:p>
            <a:pPr algn="just"/>
            <a:r>
              <a:rPr lang="en-US" sz="2400" dirty="0">
                <a:solidFill>
                  <a:schemeClr val="tx1">
                    <a:lumMod val="85000"/>
                    <a:lumOff val="15000"/>
                  </a:schemeClr>
                </a:solidFill>
                <a:latin typeface="DaunPenh" pitchFamily="2" charset="0"/>
                <a:cs typeface="DaunPenh" pitchFamily="2" charset="0"/>
              </a:rPr>
              <a:t>﻿Ahrens </a:t>
            </a:r>
            <a:r>
              <a:rPr lang="en-US" sz="2400">
                <a:solidFill>
                  <a:schemeClr val="tx1">
                    <a:lumMod val="85000"/>
                    <a:lumOff val="15000"/>
                  </a:schemeClr>
                </a:solidFill>
                <a:latin typeface="DaunPenh" pitchFamily="2" charset="0"/>
                <a:cs typeface="DaunPenh" pitchFamily="2" charset="0"/>
              </a:rPr>
              <a:t>and Henson, </a:t>
            </a:r>
            <a:r>
              <a:rPr lang="en-US" sz="2400" dirty="0">
                <a:solidFill>
                  <a:schemeClr val="tx1">
                    <a:lumMod val="85000"/>
                    <a:lumOff val="15000"/>
                  </a:schemeClr>
                </a:solidFill>
                <a:latin typeface="DaunPenh" pitchFamily="2" charset="0"/>
                <a:cs typeface="DaunPenh" pitchFamily="2" charset="0"/>
              </a:rPr>
              <a:t>2017</a:t>
            </a:r>
          </a:p>
        </p:txBody>
      </p:sp>
    </p:spTree>
    <p:extLst>
      <p:ext uri="{BB962C8B-B14F-4D97-AF65-F5344CB8AC3E}">
        <p14:creationId xmlns:p14="http://schemas.microsoft.com/office/powerpoint/2010/main" val="2440556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B1F60-937D-A046-A913-DFB81635945A}"/>
              </a:ext>
            </a:extLst>
          </p:cNvPr>
          <p:cNvSpPr>
            <a:spLocks noGrp="1"/>
          </p:cNvSpPr>
          <p:nvPr>
            <p:ph type="title"/>
          </p:nvPr>
        </p:nvSpPr>
        <p:spPr/>
        <p:txBody>
          <a:bodyPr>
            <a:normAutofit/>
          </a:bodyPr>
          <a:lstStyle/>
          <a:p>
            <a:r>
              <a:rPr lang="en-US" sz="7200" dirty="0">
                <a:solidFill>
                  <a:schemeClr val="tx1">
                    <a:lumMod val="85000"/>
                    <a:lumOff val="15000"/>
                  </a:schemeClr>
                </a:solidFill>
                <a:latin typeface="DaunPenh" pitchFamily="2" charset="0"/>
                <a:cs typeface="DaunPenh" pitchFamily="2" charset="0"/>
              </a:rPr>
              <a:t>Multi-objective optimization</a:t>
            </a:r>
            <a:endParaRPr lang="en-US" sz="7200" dirty="0">
              <a:solidFill>
                <a:schemeClr val="tx1">
                  <a:lumMod val="85000"/>
                  <a:lumOff val="15000"/>
                </a:schemeClr>
              </a:solidFill>
            </a:endParaRPr>
          </a:p>
        </p:txBody>
      </p:sp>
      <p:sp>
        <p:nvSpPr>
          <p:cNvPr id="3" name="Content Placeholder 2">
            <a:extLst>
              <a:ext uri="{FF2B5EF4-FFF2-40B4-BE49-F238E27FC236}">
                <a16:creationId xmlns:a16="http://schemas.microsoft.com/office/drawing/2014/main" id="{73BBF58E-4760-C940-8135-E435BD52FE67}"/>
              </a:ext>
            </a:extLst>
          </p:cNvPr>
          <p:cNvSpPr>
            <a:spLocks noGrp="1"/>
          </p:cNvSpPr>
          <p:nvPr>
            <p:ph idx="1"/>
          </p:nvPr>
        </p:nvSpPr>
        <p:spPr>
          <a:xfrm>
            <a:off x="445009" y="1942183"/>
            <a:ext cx="5778083" cy="4351338"/>
          </a:xfrm>
        </p:spPr>
        <p:txBody>
          <a:bodyPr>
            <a:normAutofit/>
          </a:bodyPr>
          <a:lstStyle/>
          <a:p>
            <a:pPr marL="457200" indent="-457200" algn="just"/>
            <a:r>
              <a:rPr lang="en-US" sz="3000" dirty="0">
                <a:latin typeface="DaunPenh" pitchFamily="2" charset="0"/>
                <a:cs typeface="DaunPenh" pitchFamily="2" charset="0"/>
              </a:rPr>
              <a:t>More than one objective function is optimized simultaneously, creating tradeoffs between conflicting objectives, such as - error rate and cost.</a:t>
            </a:r>
            <a:endParaRPr lang="he-IL" sz="3000" dirty="0">
              <a:latin typeface="DaunPenh" pitchFamily="2" charset="0"/>
              <a:cs typeface="DaunPenh" pitchFamily="2" charset="0"/>
            </a:endParaRPr>
          </a:p>
          <a:p>
            <a:pPr marL="0" indent="0">
              <a:buNone/>
            </a:pPr>
            <a:endParaRPr lang="en-US" sz="3000" dirty="0">
              <a:latin typeface="DaunPenh" pitchFamily="2" charset="0"/>
              <a:cs typeface="DaunPenh" pitchFamily="2" charset="0"/>
            </a:endParaRPr>
          </a:p>
          <a:p>
            <a:pPr marL="457200" indent="-457200" algn="just"/>
            <a:r>
              <a:rPr lang="en-US" sz="3000" dirty="0">
                <a:latin typeface="DaunPenh" pitchFamily="2" charset="0"/>
                <a:cs typeface="DaunPenh" pitchFamily="2" charset="0"/>
              </a:rPr>
              <a:t>A Pareto frontier is the set of non-dominated solutions, being chosen as optimal, if no objective can be improved without harming at least one other objective. </a:t>
            </a:r>
          </a:p>
          <a:p>
            <a:endParaRPr lang="en-US" sz="3000" dirty="0">
              <a:latin typeface="DaunPenh" pitchFamily="2" charset="0"/>
              <a:cs typeface="DaunPenh" pitchFamily="2" charset="0"/>
            </a:endParaRPr>
          </a:p>
        </p:txBody>
      </p:sp>
      <p:sp>
        <p:nvSpPr>
          <p:cNvPr id="12" name="Slide Number Placeholder 11">
            <a:extLst>
              <a:ext uri="{FF2B5EF4-FFF2-40B4-BE49-F238E27FC236}">
                <a16:creationId xmlns:a16="http://schemas.microsoft.com/office/drawing/2014/main" id="{3A9C6BE4-6F60-2441-8395-D06926350B52}"/>
              </a:ext>
            </a:extLst>
          </p:cNvPr>
          <p:cNvSpPr>
            <a:spLocks noGrp="1"/>
          </p:cNvSpPr>
          <p:nvPr>
            <p:ph type="sldNum" sz="quarter" idx="12"/>
          </p:nvPr>
        </p:nvSpPr>
        <p:spPr/>
        <p:txBody>
          <a:bodyPr/>
          <a:lstStyle/>
          <a:p>
            <a:fld id="{CBA4AC6D-9836-9F4A-961A-ECAC0CEAF37F}" type="slidenum">
              <a:rPr lang="en-US" smtClean="0"/>
              <a:t>13</a:t>
            </a:fld>
            <a:endParaRPr lang="en-US"/>
          </a:p>
        </p:txBody>
      </p:sp>
      <p:grpSp>
        <p:nvGrpSpPr>
          <p:cNvPr id="5" name="Group 4">
            <a:extLst>
              <a:ext uri="{FF2B5EF4-FFF2-40B4-BE49-F238E27FC236}">
                <a16:creationId xmlns:a16="http://schemas.microsoft.com/office/drawing/2014/main" id="{20D27463-CA53-C34A-9D05-411560379B75}"/>
              </a:ext>
            </a:extLst>
          </p:cNvPr>
          <p:cNvGrpSpPr/>
          <p:nvPr/>
        </p:nvGrpSpPr>
        <p:grpSpPr>
          <a:xfrm>
            <a:off x="6735961" y="1557660"/>
            <a:ext cx="4993892" cy="4825712"/>
            <a:chOff x="11288548" y="16865485"/>
            <a:chExt cx="3261755" cy="3388543"/>
          </a:xfrm>
        </p:grpSpPr>
        <p:grpSp>
          <p:nvGrpSpPr>
            <p:cNvPr id="6" name="Group 5">
              <a:extLst>
                <a:ext uri="{FF2B5EF4-FFF2-40B4-BE49-F238E27FC236}">
                  <a16:creationId xmlns:a16="http://schemas.microsoft.com/office/drawing/2014/main" id="{02BE635C-E7B9-414D-827E-728D3CBA4561}"/>
                </a:ext>
              </a:extLst>
            </p:cNvPr>
            <p:cNvGrpSpPr/>
            <p:nvPr/>
          </p:nvGrpSpPr>
          <p:grpSpPr>
            <a:xfrm>
              <a:off x="11288548" y="16865485"/>
              <a:ext cx="3261755" cy="3388543"/>
              <a:chOff x="14708836" y="17979733"/>
              <a:chExt cx="3261755" cy="3388543"/>
            </a:xfrm>
          </p:grpSpPr>
          <p:grpSp>
            <p:nvGrpSpPr>
              <p:cNvPr id="8" name="Group 7">
                <a:extLst>
                  <a:ext uri="{FF2B5EF4-FFF2-40B4-BE49-F238E27FC236}">
                    <a16:creationId xmlns:a16="http://schemas.microsoft.com/office/drawing/2014/main" id="{61F4BB61-1159-454E-9746-5AD371022E12}"/>
                  </a:ext>
                </a:extLst>
              </p:cNvPr>
              <p:cNvGrpSpPr/>
              <p:nvPr/>
            </p:nvGrpSpPr>
            <p:grpSpPr>
              <a:xfrm>
                <a:off x="14708836" y="17979733"/>
                <a:ext cx="3261755" cy="3388543"/>
                <a:chOff x="11326677" y="18789676"/>
                <a:chExt cx="3261755" cy="3388543"/>
              </a:xfrm>
            </p:grpSpPr>
            <p:grpSp>
              <p:nvGrpSpPr>
                <p:cNvPr id="21" name="Group 20">
                  <a:extLst>
                    <a:ext uri="{FF2B5EF4-FFF2-40B4-BE49-F238E27FC236}">
                      <a16:creationId xmlns:a16="http://schemas.microsoft.com/office/drawing/2014/main" id="{53AC66C4-0E87-D746-BAD2-D3DEE0788BB7}"/>
                    </a:ext>
                  </a:extLst>
                </p:cNvPr>
                <p:cNvGrpSpPr/>
                <p:nvPr/>
              </p:nvGrpSpPr>
              <p:grpSpPr>
                <a:xfrm>
                  <a:off x="11326677" y="18789676"/>
                  <a:ext cx="3261755" cy="3388543"/>
                  <a:chOff x="11073857" y="28681472"/>
                  <a:chExt cx="3261755" cy="3388543"/>
                </a:xfrm>
              </p:grpSpPr>
              <p:pic>
                <p:nvPicPr>
                  <p:cNvPr id="30" name="תמונה 1">
                    <a:extLst>
                      <a:ext uri="{FF2B5EF4-FFF2-40B4-BE49-F238E27FC236}">
                        <a16:creationId xmlns:a16="http://schemas.microsoft.com/office/drawing/2014/main" id="{900669A8-3BE5-6444-BDDC-2DDB62581D7E}"/>
                      </a:ext>
                    </a:extLst>
                  </p:cNvPr>
                  <p:cNvPicPr>
                    <a:picLocks noChangeAspect="1"/>
                  </p:cNvPicPr>
                  <p:nvPr/>
                </p:nvPicPr>
                <p:blipFill rotWithShape="1">
                  <a:blip r:embed="rId3"/>
                  <a:srcRect l="31867" t="6328" r="31249" b="23953"/>
                  <a:stretch/>
                </p:blipFill>
                <p:spPr>
                  <a:xfrm>
                    <a:off x="11100391" y="28681472"/>
                    <a:ext cx="3150031" cy="3039250"/>
                  </a:xfrm>
                  <a:prstGeom prst="rect">
                    <a:avLst/>
                  </a:prstGeom>
                  <a:effectLst>
                    <a:outerShdw blurRad="50800" dist="38100" dir="8100000" algn="tr" rotWithShape="0">
                      <a:prstClr val="black">
                        <a:alpha val="40000"/>
                      </a:prstClr>
                    </a:outerShdw>
                  </a:effectLst>
                </p:spPr>
              </p:pic>
              <p:sp>
                <p:nvSpPr>
                  <p:cNvPr id="31" name="TextBox 30">
                    <a:extLst>
                      <a:ext uri="{FF2B5EF4-FFF2-40B4-BE49-F238E27FC236}">
                        <a16:creationId xmlns:a16="http://schemas.microsoft.com/office/drawing/2014/main" id="{DAD868B2-DE90-E240-8B39-E24E8BE13B9B}"/>
                      </a:ext>
                    </a:extLst>
                  </p:cNvPr>
                  <p:cNvSpPr txBox="1"/>
                  <p:nvPr/>
                </p:nvSpPr>
                <p:spPr>
                  <a:xfrm>
                    <a:off x="11073857" y="31745841"/>
                    <a:ext cx="3261755" cy="324174"/>
                  </a:xfrm>
                  <a:prstGeom prst="rect">
                    <a:avLst/>
                  </a:prstGeom>
                  <a:noFill/>
                </p:spPr>
                <p:txBody>
                  <a:bodyPr wrap="square" rtlCol="0">
                    <a:spAutoFit/>
                  </a:bodyPr>
                  <a:lstStyle>
                    <a:defPPr>
                      <a:defRPr kern="1200" smtId="4294967295"/>
                    </a:defPPr>
                  </a:lstStyle>
                  <a:p>
                    <a:pPr algn="just"/>
                    <a:r>
                      <a:rPr lang="en-US" sz="2400" dirty="0" err="1">
                        <a:solidFill>
                          <a:schemeClr val="tx1">
                            <a:lumMod val="85000"/>
                            <a:lumOff val="15000"/>
                          </a:schemeClr>
                        </a:solidFill>
                        <a:latin typeface="DaunPenh" pitchFamily="2" charset="0"/>
                        <a:cs typeface="DaunPenh" pitchFamily="2" charset="0"/>
                      </a:rPr>
                      <a:t>Hadka</a:t>
                    </a:r>
                    <a:r>
                      <a:rPr lang="en-US" sz="2400" dirty="0">
                        <a:solidFill>
                          <a:schemeClr val="tx1">
                            <a:lumMod val="85000"/>
                            <a:lumOff val="15000"/>
                          </a:schemeClr>
                        </a:solidFill>
                        <a:latin typeface="DaunPenh" pitchFamily="2" charset="0"/>
                        <a:cs typeface="DaunPenh" pitchFamily="2" charset="0"/>
                      </a:rPr>
                      <a:t> (2017)</a:t>
                    </a:r>
                    <a:r>
                      <a:rPr lang="en-US" sz="2400" dirty="0"/>
                      <a:t> </a:t>
                    </a:r>
                    <a:endParaRPr lang="en-US" sz="2400" dirty="0">
                      <a:solidFill>
                        <a:schemeClr val="tx1">
                          <a:lumMod val="85000"/>
                          <a:lumOff val="15000"/>
                        </a:schemeClr>
                      </a:solidFill>
                      <a:latin typeface="DaunPenh" pitchFamily="2" charset="0"/>
                      <a:cs typeface="DaunPenh" pitchFamily="2" charset="0"/>
                    </a:endParaRPr>
                  </a:p>
                </p:txBody>
              </p:sp>
            </p:grpSp>
            <p:grpSp>
              <p:nvGrpSpPr>
                <p:cNvPr id="22" name="Group 21">
                  <a:extLst>
                    <a:ext uri="{FF2B5EF4-FFF2-40B4-BE49-F238E27FC236}">
                      <a16:creationId xmlns:a16="http://schemas.microsoft.com/office/drawing/2014/main" id="{E7ADA5D4-1897-0B40-8A7F-D5DA5A0799CA}"/>
                    </a:ext>
                  </a:extLst>
                </p:cNvPr>
                <p:cNvGrpSpPr/>
                <p:nvPr/>
              </p:nvGrpSpPr>
              <p:grpSpPr>
                <a:xfrm>
                  <a:off x="13055875" y="19108983"/>
                  <a:ext cx="1000798" cy="794227"/>
                  <a:chOff x="12982496" y="19531413"/>
                  <a:chExt cx="1000798" cy="794227"/>
                </a:xfrm>
              </p:grpSpPr>
              <p:sp>
                <p:nvSpPr>
                  <p:cNvPr id="27" name="Oval 26">
                    <a:extLst>
                      <a:ext uri="{FF2B5EF4-FFF2-40B4-BE49-F238E27FC236}">
                        <a16:creationId xmlns:a16="http://schemas.microsoft.com/office/drawing/2014/main" id="{84B46F48-4FDE-7F4B-9968-5EC05E95A7C4}"/>
                      </a:ext>
                    </a:extLst>
                  </p:cNvPr>
                  <p:cNvSpPr/>
                  <p:nvPr/>
                </p:nvSpPr>
                <p:spPr>
                  <a:xfrm>
                    <a:off x="12987410" y="19578913"/>
                    <a:ext cx="97200" cy="97200"/>
                  </a:xfrm>
                  <a:prstGeom prst="ellipse">
                    <a:avLst/>
                  </a:prstGeom>
                  <a:solidFill>
                    <a:srgbClr val="E94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07D68892-5DCA-EE4D-B1CF-4DCAE7BD25B0}"/>
                      </a:ext>
                    </a:extLst>
                  </p:cNvPr>
                  <p:cNvSpPr/>
                  <p:nvPr/>
                </p:nvSpPr>
                <p:spPr>
                  <a:xfrm>
                    <a:off x="12982496" y="19908294"/>
                    <a:ext cx="97200" cy="972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12506B6B-FFB7-AB4B-8BA6-C16BA19469E0}"/>
                      </a:ext>
                    </a:extLst>
                  </p:cNvPr>
                  <p:cNvSpPr txBox="1"/>
                  <p:nvPr/>
                </p:nvSpPr>
                <p:spPr>
                  <a:xfrm>
                    <a:off x="13061830" y="19531413"/>
                    <a:ext cx="921464" cy="794227"/>
                  </a:xfrm>
                  <a:prstGeom prst="rect">
                    <a:avLst/>
                  </a:prstGeom>
                  <a:noFill/>
                </p:spPr>
                <p:txBody>
                  <a:bodyPr wrap="square" rtlCol="0" anchor="b">
                    <a:spAutoFit/>
                  </a:bodyPr>
                  <a:lstStyle/>
                  <a:p>
                    <a:pPr>
                      <a:lnSpc>
                        <a:spcPts val="2000"/>
                      </a:lnSpc>
                    </a:pPr>
                    <a:r>
                      <a:rPr lang="en-US" sz="2000" dirty="0">
                        <a:latin typeface="DaunPenh" pitchFamily="2" charset="0"/>
                        <a:ea typeface="+mj-ea"/>
                        <a:cs typeface="DaunPenh" pitchFamily="2" charset="0"/>
                      </a:rPr>
                      <a:t>Non-dominated</a:t>
                    </a:r>
                  </a:p>
                  <a:p>
                    <a:pPr>
                      <a:lnSpc>
                        <a:spcPts val="2000"/>
                      </a:lnSpc>
                    </a:pPr>
                    <a:r>
                      <a:rPr lang="en-US" sz="2000" dirty="0">
                        <a:latin typeface="DaunPenh" pitchFamily="2" charset="0"/>
                        <a:ea typeface="+mj-ea"/>
                        <a:cs typeface="DaunPenh" pitchFamily="2" charset="0"/>
                      </a:rPr>
                      <a:t>Solution</a:t>
                    </a:r>
                  </a:p>
                  <a:p>
                    <a:pPr>
                      <a:lnSpc>
                        <a:spcPts val="2000"/>
                      </a:lnSpc>
                    </a:pPr>
                    <a:r>
                      <a:rPr lang="en-US" sz="2000" dirty="0">
                        <a:latin typeface="DaunPenh" pitchFamily="2" charset="0"/>
                        <a:ea typeface="+mj-ea"/>
                        <a:cs typeface="DaunPenh" pitchFamily="2" charset="0"/>
                      </a:rPr>
                      <a:t>Dominated </a:t>
                    </a:r>
                  </a:p>
                  <a:p>
                    <a:pPr>
                      <a:lnSpc>
                        <a:spcPts val="2000"/>
                      </a:lnSpc>
                    </a:pPr>
                    <a:r>
                      <a:rPr lang="en-US" sz="2000" dirty="0">
                        <a:latin typeface="DaunPenh" pitchFamily="2" charset="0"/>
                        <a:ea typeface="+mj-ea"/>
                        <a:cs typeface="DaunPenh" pitchFamily="2" charset="0"/>
                      </a:rPr>
                      <a:t>solution</a:t>
                    </a:r>
                  </a:p>
                </p:txBody>
              </p:sp>
            </p:grpSp>
            <p:sp>
              <p:nvSpPr>
                <p:cNvPr id="23" name="Oval 22">
                  <a:extLst>
                    <a:ext uri="{FF2B5EF4-FFF2-40B4-BE49-F238E27FC236}">
                      <a16:creationId xmlns:a16="http://schemas.microsoft.com/office/drawing/2014/main" id="{67335C25-9C24-964D-9BDF-BE5A97A5878D}"/>
                    </a:ext>
                  </a:extLst>
                </p:cNvPr>
                <p:cNvSpPr/>
                <p:nvPr/>
              </p:nvSpPr>
              <p:spPr>
                <a:xfrm>
                  <a:off x="13208275" y="20591996"/>
                  <a:ext cx="97200" cy="972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01D7EE10-F4F3-C84A-8B95-2D4DB5529217}"/>
                    </a:ext>
                  </a:extLst>
                </p:cNvPr>
                <p:cNvSpPr/>
                <p:nvPr/>
              </p:nvSpPr>
              <p:spPr>
                <a:xfrm>
                  <a:off x="12957554" y="20429761"/>
                  <a:ext cx="97200" cy="972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26EC1AB4-B6C0-A346-BBA9-339362F2256B}"/>
                    </a:ext>
                  </a:extLst>
                </p:cNvPr>
                <p:cNvSpPr/>
                <p:nvPr/>
              </p:nvSpPr>
              <p:spPr>
                <a:xfrm>
                  <a:off x="12696998" y="20021723"/>
                  <a:ext cx="97200" cy="972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A43CA7C3-51E2-1343-8D14-7D58C61B14B2}"/>
                    </a:ext>
                  </a:extLst>
                </p:cNvPr>
                <p:cNvSpPr/>
                <p:nvPr/>
              </p:nvSpPr>
              <p:spPr>
                <a:xfrm>
                  <a:off x="12524933" y="19751336"/>
                  <a:ext cx="97200" cy="972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 name="Group 8">
                <a:extLst>
                  <a:ext uri="{FF2B5EF4-FFF2-40B4-BE49-F238E27FC236}">
                    <a16:creationId xmlns:a16="http://schemas.microsoft.com/office/drawing/2014/main" id="{F664F9AA-D0DF-5741-B8F6-42078F91E4DD}"/>
                  </a:ext>
                </a:extLst>
              </p:cNvPr>
              <p:cNvGrpSpPr/>
              <p:nvPr/>
            </p:nvGrpSpPr>
            <p:grpSpPr>
              <a:xfrm>
                <a:off x="15400105" y="18368693"/>
                <a:ext cx="1924229" cy="2019172"/>
                <a:chOff x="12020705" y="19176024"/>
                <a:chExt cx="1924229" cy="2019172"/>
              </a:xfrm>
            </p:grpSpPr>
            <p:sp>
              <p:nvSpPr>
                <p:cNvPr id="10" name="Oval 9">
                  <a:extLst>
                    <a:ext uri="{FF2B5EF4-FFF2-40B4-BE49-F238E27FC236}">
                      <a16:creationId xmlns:a16="http://schemas.microsoft.com/office/drawing/2014/main" id="{09B19D32-3BDF-ED42-94F7-90F23DEABC84}"/>
                    </a:ext>
                  </a:extLst>
                </p:cNvPr>
                <p:cNvSpPr/>
                <p:nvPr/>
              </p:nvSpPr>
              <p:spPr>
                <a:xfrm>
                  <a:off x="12020705" y="19176024"/>
                  <a:ext cx="97200" cy="97200"/>
                </a:xfrm>
                <a:prstGeom prst="ellipse">
                  <a:avLst/>
                </a:prstGeom>
                <a:solidFill>
                  <a:srgbClr val="E94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457200" rtl="1" eaLnBrk="1" latinLnBrk="0" hangingPunct="1"/>
                  <a:endParaRPr lang="en-US"/>
                </a:p>
              </p:txBody>
            </p:sp>
            <p:sp>
              <p:nvSpPr>
                <p:cNvPr id="11" name="Oval 10">
                  <a:extLst>
                    <a:ext uri="{FF2B5EF4-FFF2-40B4-BE49-F238E27FC236}">
                      <a16:creationId xmlns:a16="http://schemas.microsoft.com/office/drawing/2014/main" id="{E9D7E4BD-7243-1940-8206-A6F77FFD3B06}"/>
                    </a:ext>
                  </a:extLst>
                </p:cNvPr>
                <p:cNvSpPr/>
                <p:nvPr/>
              </p:nvSpPr>
              <p:spPr>
                <a:xfrm>
                  <a:off x="12071944" y="19515201"/>
                  <a:ext cx="97200" cy="97200"/>
                </a:xfrm>
                <a:prstGeom prst="ellipse">
                  <a:avLst/>
                </a:prstGeom>
                <a:solidFill>
                  <a:srgbClr val="E94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BCD8BB6A-7F90-BB47-BB3C-3A2AADFE34F2}"/>
                    </a:ext>
                  </a:extLst>
                </p:cNvPr>
                <p:cNvSpPr/>
                <p:nvPr/>
              </p:nvSpPr>
              <p:spPr>
                <a:xfrm>
                  <a:off x="12151278" y="19842669"/>
                  <a:ext cx="97200" cy="97200"/>
                </a:xfrm>
                <a:prstGeom prst="ellipse">
                  <a:avLst/>
                </a:prstGeom>
                <a:solidFill>
                  <a:srgbClr val="E94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4E9CAF29-32DE-EF4F-8F87-9505E4725E0C}"/>
                    </a:ext>
                  </a:extLst>
                </p:cNvPr>
                <p:cNvSpPr/>
                <p:nvPr/>
              </p:nvSpPr>
              <p:spPr>
                <a:xfrm>
                  <a:off x="12274570" y="20144264"/>
                  <a:ext cx="97200" cy="97200"/>
                </a:xfrm>
                <a:prstGeom prst="ellipse">
                  <a:avLst/>
                </a:prstGeom>
                <a:solidFill>
                  <a:srgbClr val="E94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457200" rtl="1" eaLnBrk="1" latinLnBrk="0" hangingPunct="1"/>
                  <a:endParaRPr lang="en-US"/>
                </a:p>
              </p:txBody>
            </p:sp>
            <p:sp>
              <p:nvSpPr>
                <p:cNvPr id="15" name="Oval 14">
                  <a:extLst>
                    <a:ext uri="{FF2B5EF4-FFF2-40B4-BE49-F238E27FC236}">
                      <a16:creationId xmlns:a16="http://schemas.microsoft.com/office/drawing/2014/main" id="{866870B2-8FFF-CC47-B639-1AE39101638E}"/>
                    </a:ext>
                  </a:extLst>
                </p:cNvPr>
                <p:cNvSpPr/>
                <p:nvPr/>
              </p:nvSpPr>
              <p:spPr>
                <a:xfrm>
                  <a:off x="12436802" y="20444149"/>
                  <a:ext cx="97200" cy="97200"/>
                </a:xfrm>
                <a:prstGeom prst="ellipse">
                  <a:avLst/>
                </a:prstGeom>
                <a:solidFill>
                  <a:srgbClr val="E94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E19D29B1-3C4D-3C47-8072-8C3AFCB38A0D}"/>
                    </a:ext>
                  </a:extLst>
                </p:cNvPr>
                <p:cNvSpPr/>
                <p:nvPr/>
              </p:nvSpPr>
              <p:spPr>
                <a:xfrm>
                  <a:off x="12638362" y="20645709"/>
                  <a:ext cx="97200" cy="97200"/>
                </a:xfrm>
                <a:prstGeom prst="ellipse">
                  <a:avLst/>
                </a:prstGeom>
                <a:solidFill>
                  <a:srgbClr val="E94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AF43CACC-585B-2546-8B96-020B9747DE7A}"/>
                    </a:ext>
                  </a:extLst>
                </p:cNvPr>
                <p:cNvSpPr/>
                <p:nvPr/>
              </p:nvSpPr>
              <p:spPr>
                <a:xfrm>
                  <a:off x="12898920" y="20837438"/>
                  <a:ext cx="97200" cy="97200"/>
                </a:xfrm>
                <a:prstGeom prst="ellipse">
                  <a:avLst/>
                </a:prstGeom>
                <a:solidFill>
                  <a:srgbClr val="E94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FC5F68C6-C5BA-814D-861A-E9E62757C50E}"/>
                    </a:ext>
                  </a:extLst>
                </p:cNvPr>
                <p:cNvSpPr/>
                <p:nvPr/>
              </p:nvSpPr>
              <p:spPr>
                <a:xfrm>
                  <a:off x="13198805" y="20970174"/>
                  <a:ext cx="97200" cy="97200"/>
                </a:xfrm>
                <a:prstGeom prst="ellipse">
                  <a:avLst/>
                </a:prstGeom>
                <a:solidFill>
                  <a:srgbClr val="E94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010EDBFF-9638-BC49-9B1E-7043A26516F3}"/>
                    </a:ext>
                  </a:extLst>
                </p:cNvPr>
                <p:cNvSpPr/>
                <p:nvPr/>
              </p:nvSpPr>
              <p:spPr>
                <a:xfrm>
                  <a:off x="13538019" y="21024253"/>
                  <a:ext cx="97200" cy="97200"/>
                </a:xfrm>
                <a:prstGeom prst="ellipse">
                  <a:avLst/>
                </a:prstGeom>
                <a:solidFill>
                  <a:srgbClr val="E94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0780266D-2F71-584A-8AD1-932F5381F38F}"/>
                    </a:ext>
                  </a:extLst>
                </p:cNvPr>
                <p:cNvSpPr/>
                <p:nvPr/>
              </p:nvSpPr>
              <p:spPr>
                <a:xfrm>
                  <a:off x="13847734" y="21097996"/>
                  <a:ext cx="97200" cy="97200"/>
                </a:xfrm>
                <a:prstGeom prst="ellipse">
                  <a:avLst/>
                </a:prstGeom>
                <a:solidFill>
                  <a:srgbClr val="E94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7" name="TextBox 6">
              <a:extLst>
                <a:ext uri="{FF2B5EF4-FFF2-40B4-BE49-F238E27FC236}">
                  <a16:creationId xmlns:a16="http://schemas.microsoft.com/office/drawing/2014/main" id="{5501C825-0D28-F34B-81FF-20AD13FC8F37}"/>
                </a:ext>
              </a:extLst>
            </p:cNvPr>
            <p:cNvSpPr txBox="1"/>
            <p:nvPr/>
          </p:nvSpPr>
          <p:spPr>
            <a:xfrm rot="2739885">
              <a:off x="11700929" y="18601858"/>
              <a:ext cx="1182110" cy="341741"/>
            </a:xfrm>
            <a:prstGeom prst="rect">
              <a:avLst/>
            </a:prstGeom>
            <a:noFill/>
          </p:spPr>
          <p:txBody>
            <a:bodyPr wrap="none" rtlCol="0">
              <a:spAutoFit/>
            </a:bodyPr>
            <a:lstStyle/>
            <a:p>
              <a:r>
                <a:rPr lang="en-US" sz="2800" b="1" dirty="0">
                  <a:solidFill>
                    <a:srgbClr val="E94C00"/>
                  </a:solidFill>
                  <a:latin typeface="DaunPenh" pitchFamily="2" charset="0"/>
                  <a:ea typeface="+mj-ea"/>
                  <a:cs typeface="DaunPenh" pitchFamily="2" charset="0"/>
                </a:rPr>
                <a:t>Pareto frontier</a:t>
              </a:r>
            </a:p>
          </p:txBody>
        </p:sp>
      </p:grpSp>
      <p:grpSp>
        <p:nvGrpSpPr>
          <p:cNvPr id="32" name="Group 31">
            <a:extLst>
              <a:ext uri="{FF2B5EF4-FFF2-40B4-BE49-F238E27FC236}">
                <a16:creationId xmlns:a16="http://schemas.microsoft.com/office/drawing/2014/main" id="{DE7CE757-D6C6-6040-8A65-FAA6BC50AFC3}"/>
              </a:ext>
            </a:extLst>
          </p:cNvPr>
          <p:cNvGrpSpPr/>
          <p:nvPr/>
        </p:nvGrpSpPr>
        <p:grpSpPr>
          <a:xfrm>
            <a:off x="9433560" y="6293521"/>
            <a:ext cx="2432304" cy="523220"/>
            <a:chOff x="219456" y="6382512"/>
            <a:chExt cx="2432304" cy="523220"/>
          </a:xfrm>
        </p:grpSpPr>
        <p:cxnSp>
          <p:nvCxnSpPr>
            <p:cNvPr id="33" name="Straight Connector 32">
              <a:extLst>
                <a:ext uri="{FF2B5EF4-FFF2-40B4-BE49-F238E27FC236}">
                  <a16:creationId xmlns:a16="http://schemas.microsoft.com/office/drawing/2014/main" id="{A6B74305-9FAA-2E49-81FE-76FF4DED5EE3}"/>
                </a:ext>
              </a:extLst>
            </p:cNvPr>
            <p:cNvCxnSpPr/>
            <p:nvPr/>
          </p:nvCxnSpPr>
          <p:spPr>
            <a:xfrm>
              <a:off x="219456" y="6382512"/>
              <a:ext cx="2432304" cy="0"/>
            </a:xfrm>
            <a:prstGeom prst="line">
              <a:avLst/>
            </a:prstGeom>
            <a:ln w="15875">
              <a:solidFill>
                <a:srgbClr val="E94C00"/>
              </a:solidFill>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03B82590-EC7F-9245-9A8F-2E2C4FABB45A}"/>
                </a:ext>
              </a:extLst>
            </p:cNvPr>
            <p:cNvSpPr/>
            <p:nvPr/>
          </p:nvSpPr>
          <p:spPr>
            <a:xfrm>
              <a:off x="402336" y="6382512"/>
              <a:ext cx="1067921" cy="523220"/>
            </a:xfrm>
            <a:prstGeom prst="rect">
              <a:avLst/>
            </a:prstGeom>
          </p:spPr>
          <p:txBody>
            <a:bodyPr wrap="none">
              <a:spAutoFit/>
            </a:bodyPr>
            <a:lstStyle/>
            <a:p>
              <a:r>
                <a:rPr lang="en-US" sz="2800" dirty="0">
                  <a:solidFill>
                    <a:srgbClr val="E94C00"/>
                  </a:solidFill>
                  <a:latin typeface="DaunPenh" pitchFamily="2" charset="0"/>
                  <a:cs typeface="DaunPenh" pitchFamily="2" charset="0"/>
                </a:rPr>
                <a:t>Methods</a:t>
              </a:r>
              <a:endParaRPr lang="en-US" sz="2800" dirty="0">
                <a:solidFill>
                  <a:srgbClr val="E94C00"/>
                </a:solidFill>
              </a:endParaRPr>
            </a:p>
          </p:txBody>
        </p:sp>
      </p:grpSp>
      <mc:AlternateContent xmlns:mc="http://schemas.openxmlformats.org/markup-compatibility/2006">
        <mc:Choice xmlns:a14="http://schemas.microsoft.com/office/drawing/2010/main" Requires="a14">
          <p:sp>
            <p:nvSpPr>
              <p:cNvPr id="4" name="Rectangle 3">
                <a:extLst>
                  <a:ext uri="{FF2B5EF4-FFF2-40B4-BE49-F238E27FC236}">
                    <a16:creationId xmlns:a16="http://schemas.microsoft.com/office/drawing/2014/main" id="{73F75F49-8EEC-4D43-892A-BD43052E26DE}"/>
                  </a:ext>
                </a:extLst>
              </p:cNvPr>
              <p:cNvSpPr/>
              <p:nvPr/>
            </p:nvSpPr>
            <p:spPr>
              <a:xfrm>
                <a:off x="704922" y="3645111"/>
                <a:ext cx="5502532" cy="411395"/>
              </a:xfrm>
              <a:prstGeom prst="rect">
                <a:avLst/>
              </a:prstGeom>
            </p:spPr>
            <p:txBody>
              <a:bodyPr wrap="none">
                <a:spAutoFit/>
              </a:bodyPr>
              <a:lstStyle/>
              <a:p>
                <a:pPr algn="r" rtl="1"/>
                <a14:m>
                  <m:oMath xmlns:m="http://schemas.openxmlformats.org/officeDocument/2006/math">
                    <m:r>
                      <m:rPr>
                        <m:sty m:val="p"/>
                      </m:rPr>
                      <a:rPr lang="en-US">
                        <a:solidFill>
                          <a:srgbClr val="FF0000"/>
                        </a:solidFill>
                        <a:latin typeface="Cambria Math" panose="02040503050406030204" pitchFamily="18" charset="0"/>
                      </a:rPr>
                      <m:t>min</m:t>
                    </m:r>
                    <m:r>
                      <a:rPr lang="en-US" i="1">
                        <a:solidFill>
                          <a:srgbClr val="FF0000"/>
                        </a:solidFill>
                        <a:latin typeface="Cambria Math" panose="02040503050406030204" pitchFamily="18" charset="0"/>
                      </a:rPr>
                      <m:t>⁡(</m:t>
                    </m:r>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𝐹</m:t>
                        </m:r>
                      </m:e>
                      <m:sub>
                        <m:r>
                          <a:rPr lang="en-US" i="1">
                            <a:solidFill>
                              <a:srgbClr val="FF0000"/>
                            </a:solidFill>
                            <a:latin typeface="Cambria Math" panose="02040503050406030204" pitchFamily="18" charset="0"/>
                          </a:rPr>
                          <m:t>1</m:t>
                        </m:r>
                      </m:sub>
                    </m:sSub>
                    <m:d>
                      <m:dPr>
                        <m:ctrlPr>
                          <a:rPr lang="en-US" i="1">
                            <a:solidFill>
                              <a:srgbClr val="FF0000"/>
                            </a:solidFill>
                            <a:latin typeface="Cambria Math" panose="02040503050406030204" pitchFamily="18" charset="0"/>
                          </a:rPr>
                        </m:ctrlPr>
                      </m:dPr>
                      <m:e>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𝑥</m:t>
                            </m:r>
                          </m:e>
                          <m:sub>
                            <m:r>
                              <a:rPr lang="en-US" i="1">
                                <a:solidFill>
                                  <a:srgbClr val="FF0000"/>
                                </a:solidFill>
                                <a:latin typeface="Cambria Math" panose="02040503050406030204" pitchFamily="18" charset="0"/>
                              </a:rPr>
                              <m:t>1</m:t>
                            </m:r>
                          </m:sub>
                        </m:sSub>
                        <m:r>
                          <a:rPr lang="en-US" i="1">
                            <a:solidFill>
                              <a:srgbClr val="FF0000"/>
                            </a:solidFill>
                            <a:latin typeface="Cambria Math" panose="02040503050406030204" pitchFamily="18" charset="0"/>
                          </a:rPr>
                          <m:t>,</m:t>
                        </m:r>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𝑥</m:t>
                            </m:r>
                          </m:e>
                          <m:sub>
                            <m:r>
                              <a:rPr lang="en-US" i="1">
                                <a:solidFill>
                                  <a:srgbClr val="FF0000"/>
                                </a:solidFill>
                                <a:latin typeface="Cambria Math" panose="02040503050406030204" pitchFamily="18" charset="0"/>
                              </a:rPr>
                              <m:t>2</m:t>
                            </m:r>
                          </m:sub>
                        </m:sSub>
                        <m:r>
                          <a:rPr lang="en-US" i="1">
                            <a:solidFill>
                              <a:srgbClr val="FF0000"/>
                            </a:solidFill>
                            <a:latin typeface="Cambria Math" panose="02040503050406030204" pitchFamily="18" charset="0"/>
                          </a:rPr>
                          <m:t>,…</m:t>
                        </m:r>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𝑥</m:t>
                            </m:r>
                          </m:e>
                          <m:sub>
                            <m:r>
                              <a:rPr lang="en-US" i="1">
                                <a:solidFill>
                                  <a:srgbClr val="FF0000"/>
                                </a:solidFill>
                                <a:latin typeface="Cambria Math" panose="02040503050406030204" pitchFamily="18" charset="0"/>
                              </a:rPr>
                              <m:t>𝑗</m:t>
                            </m:r>
                          </m:sub>
                        </m:sSub>
                        <m:r>
                          <a:rPr lang="en-US" i="1">
                            <a:solidFill>
                              <a:srgbClr val="FF0000"/>
                            </a:solidFill>
                            <a:latin typeface="Cambria Math" panose="02040503050406030204" pitchFamily="18" charset="0"/>
                          </a:rPr>
                          <m:t>,</m:t>
                        </m:r>
                      </m:e>
                    </m:d>
                    <m:r>
                      <a:rPr lang="en-US" i="1">
                        <a:solidFill>
                          <a:srgbClr val="FF0000"/>
                        </a:solidFill>
                        <a:latin typeface="Cambria Math" panose="02040503050406030204" pitchFamily="18" charset="0"/>
                      </a:rPr>
                      <m:t>,</m:t>
                    </m:r>
                  </m:oMath>
                </a14:m>
                <a:r>
                  <a:rPr lang="en-US" dirty="0">
                    <a:solidFill>
                      <a:srgbClr val="FF0000"/>
                    </a:solidFill>
                  </a:rPr>
                  <a:t> </a:t>
                </a:r>
                <a14:m>
                  <m:oMath xmlns:m="http://schemas.openxmlformats.org/officeDocument/2006/math">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𝐹</m:t>
                        </m:r>
                      </m:e>
                      <m:sub>
                        <m:r>
                          <a:rPr lang="en-US" i="1">
                            <a:solidFill>
                              <a:srgbClr val="FF0000"/>
                            </a:solidFill>
                            <a:latin typeface="Cambria Math" panose="02040503050406030204" pitchFamily="18" charset="0"/>
                          </a:rPr>
                          <m:t>2</m:t>
                        </m:r>
                      </m:sub>
                    </m:sSub>
                    <m:d>
                      <m:dPr>
                        <m:ctrlPr>
                          <a:rPr lang="en-US" i="1">
                            <a:solidFill>
                              <a:srgbClr val="FF0000"/>
                            </a:solidFill>
                            <a:latin typeface="Cambria Math" panose="02040503050406030204" pitchFamily="18" charset="0"/>
                          </a:rPr>
                        </m:ctrlPr>
                      </m:dPr>
                      <m:e>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𝑥</m:t>
                            </m:r>
                          </m:e>
                          <m:sub>
                            <m:r>
                              <a:rPr lang="en-US" i="1">
                                <a:solidFill>
                                  <a:srgbClr val="FF0000"/>
                                </a:solidFill>
                                <a:latin typeface="Cambria Math" panose="02040503050406030204" pitchFamily="18" charset="0"/>
                              </a:rPr>
                              <m:t>1</m:t>
                            </m:r>
                          </m:sub>
                        </m:sSub>
                        <m:r>
                          <a:rPr lang="en-US" i="1">
                            <a:solidFill>
                              <a:srgbClr val="FF0000"/>
                            </a:solidFill>
                            <a:latin typeface="Cambria Math" panose="02040503050406030204" pitchFamily="18" charset="0"/>
                          </a:rPr>
                          <m:t>,</m:t>
                        </m:r>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𝑥</m:t>
                            </m:r>
                          </m:e>
                          <m:sub>
                            <m:r>
                              <a:rPr lang="en-US" i="1">
                                <a:solidFill>
                                  <a:srgbClr val="FF0000"/>
                                </a:solidFill>
                                <a:latin typeface="Cambria Math" panose="02040503050406030204" pitchFamily="18" charset="0"/>
                              </a:rPr>
                              <m:t>2</m:t>
                            </m:r>
                          </m:sub>
                        </m:sSub>
                        <m:r>
                          <a:rPr lang="en-US" i="1">
                            <a:solidFill>
                              <a:srgbClr val="FF0000"/>
                            </a:solidFill>
                            <a:latin typeface="Cambria Math" panose="02040503050406030204" pitchFamily="18" charset="0"/>
                          </a:rPr>
                          <m:t>,…</m:t>
                        </m:r>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𝑥</m:t>
                            </m:r>
                          </m:e>
                          <m:sub>
                            <m:r>
                              <a:rPr lang="en-US" i="1">
                                <a:solidFill>
                                  <a:srgbClr val="FF0000"/>
                                </a:solidFill>
                                <a:latin typeface="Cambria Math" panose="02040503050406030204" pitchFamily="18" charset="0"/>
                              </a:rPr>
                              <m:t>𝑗</m:t>
                            </m:r>
                          </m:sub>
                        </m:sSub>
                        <m:r>
                          <a:rPr lang="en-US" i="1">
                            <a:solidFill>
                              <a:srgbClr val="FF0000"/>
                            </a:solidFill>
                            <a:latin typeface="Cambria Math" panose="02040503050406030204" pitchFamily="18" charset="0"/>
                          </a:rPr>
                          <m:t>,</m:t>
                        </m:r>
                      </m:e>
                    </m:d>
                    <m:r>
                      <a:rPr lang="en-US" i="1">
                        <a:solidFill>
                          <a:srgbClr val="FF0000"/>
                        </a:solidFill>
                        <a:latin typeface="Cambria Math" panose="02040503050406030204" pitchFamily="18" charset="0"/>
                      </a:rPr>
                      <m:t>…</m:t>
                    </m:r>
                  </m:oMath>
                </a14:m>
                <a:r>
                  <a:rPr lang="en-US" dirty="0">
                    <a:solidFill>
                      <a:srgbClr val="FF0000"/>
                    </a:solidFill>
                  </a:rPr>
                  <a:t> </a:t>
                </a:r>
                <a14:m>
                  <m:oMath xmlns:m="http://schemas.openxmlformats.org/officeDocument/2006/math">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𝐹</m:t>
                        </m:r>
                      </m:e>
                      <m:sub>
                        <m:r>
                          <a:rPr lang="en-US" i="1">
                            <a:solidFill>
                              <a:srgbClr val="FF0000"/>
                            </a:solidFill>
                            <a:latin typeface="Cambria Math" panose="02040503050406030204" pitchFamily="18" charset="0"/>
                          </a:rPr>
                          <m:t>𝑖</m:t>
                        </m:r>
                      </m:sub>
                    </m:sSub>
                    <m:d>
                      <m:dPr>
                        <m:ctrlPr>
                          <a:rPr lang="en-US" i="1">
                            <a:solidFill>
                              <a:srgbClr val="FF0000"/>
                            </a:solidFill>
                            <a:latin typeface="Cambria Math" panose="02040503050406030204" pitchFamily="18" charset="0"/>
                          </a:rPr>
                        </m:ctrlPr>
                      </m:dPr>
                      <m:e>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𝑥</m:t>
                            </m:r>
                          </m:e>
                          <m:sub>
                            <m:r>
                              <a:rPr lang="en-US" i="1">
                                <a:solidFill>
                                  <a:srgbClr val="FF0000"/>
                                </a:solidFill>
                                <a:latin typeface="Cambria Math" panose="02040503050406030204" pitchFamily="18" charset="0"/>
                              </a:rPr>
                              <m:t>1</m:t>
                            </m:r>
                          </m:sub>
                        </m:sSub>
                        <m:r>
                          <a:rPr lang="en-US" i="1">
                            <a:solidFill>
                              <a:srgbClr val="FF0000"/>
                            </a:solidFill>
                            <a:latin typeface="Cambria Math" panose="02040503050406030204" pitchFamily="18" charset="0"/>
                          </a:rPr>
                          <m:t>,</m:t>
                        </m:r>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𝑥</m:t>
                            </m:r>
                          </m:e>
                          <m:sub>
                            <m:r>
                              <a:rPr lang="en-US" i="1">
                                <a:solidFill>
                                  <a:srgbClr val="FF0000"/>
                                </a:solidFill>
                                <a:latin typeface="Cambria Math" panose="02040503050406030204" pitchFamily="18" charset="0"/>
                              </a:rPr>
                              <m:t>2</m:t>
                            </m:r>
                          </m:sub>
                        </m:sSub>
                        <m:r>
                          <a:rPr lang="en-US" i="1">
                            <a:solidFill>
                              <a:srgbClr val="FF0000"/>
                            </a:solidFill>
                            <a:latin typeface="Cambria Math" panose="02040503050406030204" pitchFamily="18" charset="0"/>
                          </a:rPr>
                          <m:t>,…</m:t>
                        </m:r>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𝑥</m:t>
                            </m:r>
                          </m:e>
                          <m:sub>
                            <m:r>
                              <a:rPr lang="en-US" i="1">
                                <a:solidFill>
                                  <a:srgbClr val="FF0000"/>
                                </a:solidFill>
                                <a:latin typeface="Cambria Math" panose="02040503050406030204" pitchFamily="18" charset="0"/>
                              </a:rPr>
                              <m:t>𝑗</m:t>
                            </m:r>
                          </m:sub>
                        </m:sSub>
                        <m:r>
                          <a:rPr lang="en-US" i="1">
                            <a:solidFill>
                              <a:srgbClr val="FF0000"/>
                            </a:solidFill>
                            <a:latin typeface="Cambria Math" panose="02040503050406030204" pitchFamily="18" charset="0"/>
                          </a:rPr>
                          <m:t>,</m:t>
                        </m:r>
                      </m:e>
                    </m:d>
                    <m:r>
                      <a:rPr lang="en-US" i="1">
                        <a:solidFill>
                          <a:srgbClr val="FF0000"/>
                        </a:solidFill>
                        <a:latin typeface="Cambria Math" panose="02040503050406030204" pitchFamily="18" charset="0"/>
                      </a:rPr>
                      <m:t>)</m:t>
                    </m:r>
                  </m:oMath>
                </a14:m>
                <a:endParaRPr lang="en-US" dirty="0"/>
              </a:p>
            </p:txBody>
          </p:sp>
        </mc:Choice>
        <mc:Fallback>
          <p:sp>
            <p:nvSpPr>
              <p:cNvPr id="4" name="Rectangle 3">
                <a:extLst>
                  <a:ext uri="{FF2B5EF4-FFF2-40B4-BE49-F238E27FC236}">
                    <a16:creationId xmlns:a16="http://schemas.microsoft.com/office/drawing/2014/main" id="{73F75F49-8EEC-4D43-892A-BD43052E26DE}"/>
                  </a:ext>
                </a:extLst>
              </p:cNvPr>
              <p:cNvSpPr>
                <a:spLocks noRot="1" noChangeAspect="1" noMove="1" noResize="1" noEditPoints="1" noAdjustHandles="1" noChangeArrowheads="1" noChangeShapeType="1" noTextEdit="1"/>
              </p:cNvSpPr>
              <p:nvPr/>
            </p:nvSpPr>
            <p:spPr>
              <a:xfrm>
                <a:off x="704922" y="3645111"/>
                <a:ext cx="5502532" cy="411395"/>
              </a:xfrm>
              <a:prstGeom prst="rect">
                <a:avLst/>
              </a:prstGeom>
              <a:blipFill>
                <a:blip r:embed="rId4"/>
                <a:stretch>
                  <a:fillRect r="-230" b="-12121"/>
                </a:stretch>
              </a:blipFill>
            </p:spPr>
            <p:txBody>
              <a:bodyPr/>
              <a:lstStyle/>
              <a:p>
                <a:r>
                  <a:rPr lang="en-US">
                    <a:noFill/>
                  </a:rPr>
                  <a:t> </a:t>
                </a:r>
              </a:p>
            </p:txBody>
          </p:sp>
        </mc:Fallback>
      </mc:AlternateContent>
    </p:spTree>
    <p:extLst>
      <p:ext uri="{BB962C8B-B14F-4D97-AF65-F5344CB8AC3E}">
        <p14:creationId xmlns:p14="http://schemas.microsoft.com/office/powerpoint/2010/main" val="23446115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32CD471-B515-2346-AEA6-80D573DDA521}"/>
              </a:ext>
            </a:extLst>
          </p:cNvPr>
          <p:cNvSpPr>
            <a:spLocks noGrp="1"/>
          </p:cNvSpPr>
          <p:nvPr>
            <p:ph type="sldNum" sz="quarter" idx="12"/>
          </p:nvPr>
        </p:nvSpPr>
        <p:spPr>
          <a:xfrm>
            <a:off x="10750296" y="6356350"/>
            <a:ext cx="2743200" cy="365125"/>
          </a:xfrm>
        </p:spPr>
        <p:txBody>
          <a:bodyPr/>
          <a:lstStyle/>
          <a:p>
            <a:fld id="{CBA4AC6D-9836-9F4A-961A-ECAC0CEAF37F}" type="slidenum">
              <a:rPr lang="en-US" smtClean="0"/>
              <a:t>14</a:t>
            </a:fld>
            <a:endParaRPr lang="en-US"/>
          </a:p>
        </p:txBody>
      </p:sp>
      <p:pic>
        <p:nvPicPr>
          <p:cNvPr id="6" name="Picture 5">
            <a:extLst>
              <a:ext uri="{FF2B5EF4-FFF2-40B4-BE49-F238E27FC236}">
                <a16:creationId xmlns:a16="http://schemas.microsoft.com/office/drawing/2014/main" id="{DF81D4A7-601A-4445-9E88-2FB3A8406BF7}"/>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3792174" y="1592455"/>
            <a:ext cx="7299021" cy="4701065"/>
          </a:xfrm>
          <a:prstGeom prst="rect">
            <a:avLst/>
          </a:prstGeom>
        </p:spPr>
      </p:pic>
      <p:grpSp>
        <p:nvGrpSpPr>
          <p:cNvPr id="27" name="Group 26">
            <a:extLst>
              <a:ext uri="{FF2B5EF4-FFF2-40B4-BE49-F238E27FC236}">
                <a16:creationId xmlns:a16="http://schemas.microsoft.com/office/drawing/2014/main" id="{18FCCD6E-5FEA-224F-93CA-A313EF06B645}"/>
              </a:ext>
            </a:extLst>
          </p:cNvPr>
          <p:cNvGrpSpPr/>
          <p:nvPr/>
        </p:nvGrpSpPr>
        <p:grpSpPr>
          <a:xfrm>
            <a:off x="2901284" y="3160889"/>
            <a:ext cx="2681668" cy="1477328"/>
            <a:chOff x="1371188" y="3190326"/>
            <a:chExt cx="2681668" cy="1477328"/>
          </a:xfrm>
        </p:grpSpPr>
        <p:sp>
          <p:nvSpPr>
            <p:cNvPr id="8" name="Rectangle 7">
              <a:extLst>
                <a:ext uri="{FF2B5EF4-FFF2-40B4-BE49-F238E27FC236}">
                  <a16:creationId xmlns:a16="http://schemas.microsoft.com/office/drawing/2014/main" id="{9D3ED120-71BC-CD48-93FF-AD75E62429FD}"/>
                </a:ext>
              </a:extLst>
            </p:cNvPr>
            <p:cNvSpPr/>
            <p:nvPr/>
          </p:nvSpPr>
          <p:spPr>
            <a:xfrm>
              <a:off x="1371188" y="3190326"/>
              <a:ext cx="1889651" cy="1477328"/>
            </a:xfrm>
            <a:prstGeom prst="rect">
              <a:avLst/>
            </a:prstGeom>
          </p:spPr>
          <p:txBody>
            <a:bodyPr wrap="square">
              <a:spAutoFit/>
            </a:bodyPr>
            <a:lstStyle/>
            <a:p>
              <a:r>
                <a:rPr lang="en-US" sz="3000" dirty="0">
                  <a:solidFill>
                    <a:srgbClr val="E94C00"/>
                  </a:solidFill>
                  <a:latin typeface="DaunPenh" pitchFamily="2" charset="0"/>
                  <a:cs typeface="DaunPenh" pitchFamily="2" charset="0"/>
                </a:rPr>
                <a:t>A set of candidate solutions</a:t>
              </a:r>
            </a:p>
          </p:txBody>
        </p:sp>
        <p:cxnSp>
          <p:nvCxnSpPr>
            <p:cNvPr id="9" name="Straight Arrow Connector 8">
              <a:extLst>
                <a:ext uri="{FF2B5EF4-FFF2-40B4-BE49-F238E27FC236}">
                  <a16:creationId xmlns:a16="http://schemas.microsoft.com/office/drawing/2014/main" id="{68C79908-C070-0D40-B9EB-9A70A5460C1E}"/>
                </a:ext>
              </a:extLst>
            </p:cNvPr>
            <p:cNvCxnSpPr>
              <a:cxnSpLocks/>
            </p:cNvCxnSpPr>
            <p:nvPr/>
          </p:nvCxnSpPr>
          <p:spPr>
            <a:xfrm>
              <a:off x="2697260" y="3928990"/>
              <a:ext cx="1355596" cy="0"/>
            </a:xfrm>
            <a:prstGeom prst="straightConnector1">
              <a:avLst/>
            </a:prstGeom>
            <a:ln w="31750">
              <a:solidFill>
                <a:srgbClr val="E94C00"/>
              </a:solidFill>
              <a:headEnd type="triangle"/>
              <a:tailEnd type="triangle"/>
            </a:ln>
          </p:spPr>
          <p:style>
            <a:lnRef idx="3">
              <a:schemeClr val="accent6"/>
            </a:lnRef>
            <a:fillRef idx="0">
              <a:schemeClr val="accent6"/>
            </a:fillRef>
            <a:effectRef idx="2">
              <a:schemeClr val="accent6"/>
            </a:effectRef>
            <a:fontRef idx="minor">
              <a:schemeClr val="tx1"/>
            </a:fontRef>
          </p:style>
        </p:cxnSp>
      </p:grpSp>
      <p:sp>
        <p:nvSpPr>
          <p:cNvPr id="10" name="Rectangle 9">
            <a:extLst>
              <a:ext uri="{FF2B5EF4-FFF2-40B4-BE49-F238E27FC236}">
                <a16:creationId xmlns:a16="http://schemas.microsoft.com/office/drawing/2014/main" id="{0031BAFE-1A3C-9445-B718-EEF32D2886E6}"/>
              </a:ext>
            </a:extLst>
          </p:cNvPr>
          <p:cNvSpPr/>
          <p:nvPr/>
        </p:nvSpPr>
        <p:spPr>
          <a:xfrm>
            <a:off x="3677978" y="5583465"/>
            <a:ext cx="2225913" cy="1015663"/>
          </a:xfrm>
          <a:prstGeom prst="rect">
            <a:avLst/>
          </a:prstGeom>
        </p:spPr>
        <p:txBody>
          <a:bodyPr wrap="square">
            <a:spAutoFit/>
          </a:bodyPr>
          <a:lstStyle/>
          <a:p>
            <a:r>
              <a:rPr lang="en-US" sz="3000" dirty="0">
                <a:solidFill>
                  <a:srgbClr val="E94C00"/>
                </a:solidFill>
                <a:latin typeface="DaunPenh" pitchFamily="2" charset="0"/>
                <a:cs typeface="DaunPenh" pitchFamily="2" charset="0"/>
              </a:rPr>
              <a:t>All solutions are Non-dominated</a:t>
            </a:r>
          </a:p>
        </p:txBody>
      </p:sp>
      <p:grpSp>
        <p:nvGrpSpPr>
          <p:cNvPr id="25" name="Group 24">
            <a:extLst>
              <a:ext uri="{FF2B5EF4-FFF2-40B4-BE49-F238E27FC236}">
                <a16:creationId xmlns:a16="http://schemas.microsoft.com/office/drawing/2014/main" id="{B2D1967C-AB03-9A49-8F8F-E6EC52ACD253}"/>
              </a:ext>
            </a:extLst>
          </p:cNvPr>
          <p:cNvGrpSpPr/>
          <p:nvPr/>
        </p:nvGrpSpPr>
        <p:grpSpPr>
          <a:xfrm>
            <a:off x="4790937" y="351899"/>
            <a:ext cx="4840422" cy="1654481"/>
            <a:chOff x="3260841" y="381336"/>
            <a:chExt cx="4840422" cy="1654481"/>
          </a:xfrm>
        </p:grpSpPr>
        <p:sp>
          <p:nvSpPr>
            <p:cNvPr id="11" name="Rectangle 10">
              <a:extLst>
                <a:ext uri="{FF2B5EF4-FFF2-40B4-BE49-F238E27FC236}">
                  <a16:creationId xmlns:a16="http://schemas.microsoft.com/office/drawing/2014/main" id="{6CAE78FE-7BE5-5644-AC91-063D61602625}"/>
                </a:ext>
              </a:extLst>
            </p:cNvPr>
            <p:cNvSpPr/>
            <p:nvPr/>
          </p:nvSpPr>
          <p:spPr>
            <a:xfrm>
              <a:off x="3260841" y="381336"/>
              <a:ext cx="4840422" cy="1477328"/>
            </a:xfrm>
            <a:prstGeom prst="rect">
              <a:avLst/>
            </a:prstGeom>
          </p:spPr>
          <p:txBody>
            <a:bodyPr wrap="square">
              <a:spAutoFit/>
            </a:bodyPr>
            <a:lstStyle/>
            <a:p>
              <a:r>
                <a:rPr lang="en-US" sz="3000" dirty="0">
                  <a:solidFill>
                    <a:srgbClr val="E94C00"/>
                  </a:solidFill>
                  <a:latin typeface="DaunPenh" pitchFamily="2" charset="0"/>
                  <a:cs typeface="DaunPenh" pitchFamily="2" charset="0"/>
                </a:rPr>
                <a:t>Environmental pressure causes natural selection. Better candidates are more likely to survive and reproduce</a:t>
              </a:r>
            </a:p>
          </p:txBody>
        </p:sp>
        <p:grpSp>
          <p:nvGrpSpPr>
            <p:cNvPr id="12" name="Group 11">
              <a:extLst>
                <a:ext uri="{FF2B5EF4-FFF2-40B4-BE49-F238E27FC236}">
                  <a16:creationId xmlns:a16="http://schemas.microsoft.com/office/drawing/2014/main" id="{B083AAD9-AD19-F24C-9F36-1E1819BBECDB}"/>
                </a:ext>
              </a:extLst>
            </p:cNvPr>
            <p:cNvGrpSpPr/>
            <p:nvPr/>
          </p:nvGrpSpPr>
          <p:grpSpPr>
            <a:xfrm>
              <a:off x="4389667" y="1866035"/>
              <a:ext cx="499447" cy="169782"/>
              <a:chOff x="5948458" y="26504163"/>
              <a:chExt cx="524113" cy="174577"/>
            </a:xfrm>
          </p:grpSpPr>
          <p:cxnSp>
            <p:nvCxnSpPr>
              <p:cNvPr id="15" name="Straight Arrow Connector 14">
                <a:extLst>
                  <a:ext uri="{FF2B5EF4-FFF2-40B4-BE49-F238E27FC236}">
                    <a16:creationId xmlns:a16="http://schemas.microsoft.com/office/drawing/2014/main" id="{A5CAB960-751E-0240-A6D7-B78BC47D3DB9}"/>
                  </a:ext>
                </a:extLst>
              </p:cNvPr>
              <p:cNvCxnSpPr>
                <a:cxnSpLocks/>
              </p:cNvCxnSpPr>
              <p:nvPr/>
            </p:nvCxnSpPr>
            <p:spPr>
              <a:xfrm>
                <a:off x="5948458" y="26671680"/>
                <a:ext cx="524113" cy="0"/>
              </a:xfrm>
              <a:prstGeom prst="straightConnector1">
                <a:avLst/>
              </a:prstGeom>
              <a:ln w="31750">
                <a:solidFill>
                  <a:srgbClr val="E94C00"/>
                </a:solidFill>
                <a:headEnd type="none"/>
                <a:tailEnd type="triangle"/>
              </a:ln>
            </p:spPr>
            <p:style>
              <a:lnRef idx="3">
                <a:schemeClr val="accent6"/>
              </a:lnRef>
              <a:fillRef idx="0">
                <a:schemeClr val="accent6"/>
              </a:fillRef>
              <a:effectRef idx="2">
                <a:schemeClr val="accent6"/>
              </a:effectRef>
              <a:fontRef idx="minor">
                <a:schemeClr val="tx1"/>
              </a:fontRef>
            </p:style>
          </p:cxnSp>
          <p:cxnSp>
            <p:nvCxnSpPr>
              <p:cNvPr id="16" name="Straight Arrow Connector 15">
                <a:extLst>
                  <a:ext uri="{FF2B5EF4-FFF2-40B4-BE49-F238E27FC236}">
                    <a16:creationId xmlns:a16="http://schemas.microsoft.com/office/drawing/2014/main" id="{C8DFCD5A-5B81-B84A-A8F6-43415A8380BA}"/>
                  </a:ext>
                </a:extLst>
              </p:cNvPr>
              <p:cNvCxnSpPr>
                <a:cxnSpLocks/>
              </p:cNvCxnSpPr>
              <p:nvPr/>
            </p:nvCxnSpPr>
            <p:spPr>
              <a:xfrm>
                <a:off x="5954777" y="26504163"/>
                <a:ext cx="0" cy="174577"/>
              </a:xfrm>
              <a:prstGeom prst="straightConnector1">
                <a:avLst/>
              </a:prstGeom>
              <a:ln w="31750">
                <a:solidFill>
                  <a:srgbClr val="E94C00"/>
                </a:solidFill>
                <a:headEnd type="none"/>
                <a:tailEnd type="none"/>
              </a:ln>
            </p:spPr>
            <p:style>
              <a:lnRef idx="3">
                <a:schemeClr val="accent6"/>
              </a:lnRef>
              <a:fillRef idx="0">
                <a:schemeClr val="accent6"/>
              </a:fillRef>
              <a:effectRef idx="2">
                <a:schemeClr val="accent6"/>
              </a:effectRef>
              <a:fontRef idx="minor">
                <a:schemeClr val="tx1"/>
              </a:fontRef>
            </p:style>
          </p:cxnSp>
        </p:grpSp>
      </p:grpSp>
      <p:grpSp>
        <p:nvGrpSpPr>
          <p:cNvPr id="26" name="Group 25">
            <a:extLst>
              <a:ext uri="{FF2B5EF4-FFF2-40B4-BE49-F238E27FC236}">
                <a16:creationId xmlns:a16="http://schemas.microsoft.com/office/drawing/2014/main" id="{BB4BEB81-68F1-4742-AD31-CCB91B002D2F}"/>
              </a:ext>
            </a:extLst>
          </p:cNvPr>
          <p:cNvGrpSpPr/>
          <p:nvPr/>
        </p:nvGrpSpPr>
        <p:grpSpPr>
          <a:xfrm>
            <a:off x="9801352" y="5185593"/>
            <a:ext cx="1752402" cy="1015663"/>
            <a:chOff x="8271256" y="5215030"/>
            <a:chExt cx="1752402" cy="1015663"/>
          </a:xfrm>
        </p:grpSpPr>
        <p:sp>
          <p:nvSpPr>
            <p:cNvPr id="13" name="Rectangle 12">
              <a:extLst>
                <a:ext uri="{FF2B5EF4-FFF2-40B4-BE49-F238E27FC236}">
                  <a16:creationId xmlns:a16="http://schemas.microsoft.com/office/drawing/2014/main" id="{B4034D39-A775-C749-9E80-8418A9629DA2}"/>
                </a:ext>
              </a:extLst>
            </p:cNvPr>
            <p:cNvSpPr/>
            <p:nvPr/>
          </p:nvSpPr>
          <p:spPr>
            <a:xfrm>
              <a:off x="8806526" y="5215030"/>
              <a:ext cx="1217132" cy="1015663"/>
            </a:xfrm>
            <a:prstGeom prst="rect">
              <a:avLst/>
            </a:prstGeom>
          </p:spPr>
          <p:txBody>
            <a:bodyPr wrap="square">
              <a:spAutoFit/>
            </a:bodyPr>
            <a:lstStyle/>
            <a:p>
              <a:r>
                <a:rPr lang="en-US" sz="3000" dirty="0">
                  <a:solidFill>
                    <a:srgbClr val="E94C00"/>
                  </a:solidFill>
                  <a:latin typeface="DaunPenh" pitchFamily="2" charset="0"/>
                  <a:cs typeface="DaunPenh" pitchFamily="2" charset="0"/>
                </a:rPr>
                <a:t>New </a:t>
              </a:r>
            </a:p>
            <a:p>
              <a:r>
                <a:rPr lang="en-US" sz="3000" dirty="0">
                  <a:solidFill>
                    <a:srgbClr val="E94C00"/>
                  </a:solidFill>
                  <a:latin typeface="DaunPenh" pitchFamily="2" charset="0"/>
                  <a:cs typeface="DaunPenh" pitchFamily="2" charset="0"/>
                </a:rPr>
                <a:t>solutions</a:t>
              </a:r>
            </a:p>
          </p:txBody>
        </p:sp>
        <p:cxnSp>
          <p:nvCxnSpPr>
            <p:cNvPr id="14" name="Straight Arrow Connector 13">
              <a:extLst>
                <a:ext uri="{FF2B5EF4-FFF2-40B4-BE49-F238E27FC236}">
                  <a16:creationId xmlns:a16="http://schemas.microsoft.com/office/drawing/2014/main" id="{0E7C7A30-09FE-6E44-8E86-8A2F053A93D5}"/>
                </a:ext>
              </a:extLst>
            </p:cNvPr>
            <p:cNvCxnSpPr>
              <a:cxnSpLocks/>
            </p:cNvCxnSpPr>
            <p:nvPr/>
          </p:nvCxnSpPr>
          <p:spPr>
            <a:xfrm>
              <a:off x="8271256" y="5617021"/>
              <a:ext cx="567354" cy="0"/>
            </a:xfrm>
            <a:prstGeom prst="straightConnector1">
              <a:avLst/>
            </a:prstGeom>
            <a:ln w="31750">
              <a:solidFill>
                <a:srgbClr val="E94C00"/>
              </a:solidFill>
              <a:headEnd type="triangle"/>
              <a:tailEnd type="triangle"/>
            </a:ln>
          </p:spPr>
          <p:style>
            <a:lnRef idx="3">
              <a:schemeClr val="accent6"/>
            </a:lnRef>
            <a:fillRef idx="0">
              <a:schemeClr val="accent6"/>
            </a:fillRef>
            <a:effectRef idx="2">
              <a:schemeClr val="accent6"/>
            </a:effectRef>
            <a:fontRef idx="minor">
              <a:schemeClr val="tx1"/>
            </a:fontRef>
          </p:style>
        </p:cxnSp>
      </p:grpSp>
      <p:grpSp>
        <p:nvGrpSpPr>
          <p:cNvPr id="20" name="Group 19">
            <a:extLst>
              <a:ext uri="{FF2B5EF4-FFF2-40B4-BE49-F238E27FC236}">
                <a16:creationId xmlns:a16="http://schemas.microsoft.com/office/drawing/2014/main" id="{5486614A-ECC1-0441-B6A1-8D5F8FCF58F0}"/>
              </a:ext>
            </a:extLst>
          </p:cNvPr>
          <p:cNvGrpSpPr/>
          <p:nvPr/>
        </p:nvGrpSpPr>
        <p:grpSpPr>
          <a:xfrm>
            <a:off x="9433560" y="6293521"/>
            <a:ext cx="2432304" cy="523220"/>
            <a:chOff x="219456" y="6382512"/>
            <a:chExt cx="2432304" cy="523220"/>
          </a:xfrm>
        </p:grpSpPr>
        <p:cxnSp>
          <p:nvCxnSpPr>
            <p:cNvPr id="21" name="Straight Connector 20">
              <a:extLst>
                <a:ext uri="{FF2B5EF4-FFF2-40B4-BE49-F238E27FC236}">
                  <a16:creationId xmlns:a16="http://schemas.microsoft.com/office/drawing/2014/main" id="{C14F87AB-5AA2-4E4A-AE48-0719D9CBCC99}"/>
                </a:ext>
              </a:extLst>
            </p:cNvPr>
            <p:cNvCxnSpPr/>
            <p:nvPr/>
          </p:nvCxnSpPr>
          <p:spPr>
            <a:xfrm>
              <a:off x="219456" y="6382512"/>
              <a:ext cx="2432304" cy="0"/>
            </a:xfrm>
            <a:prstGeom prst="line">
              <a:avLst/>
            </a:prstGeom>
            <a:ln w="15875">
              <a:solidFill>
                <a:srgbClr val="E94C00"/>
              </a:solidFill>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6DD4CEFD-FD25-D64D-80A6-D57864D62C63}"/>
                </a:ext>
              </a:extLst>
            </p:cNvPr>
            <p:cNvSpPr/>
            <p:nvPr/>
          </p:nvSpPr>
          <p:spPr>
            <a:xfrm>
              <a:off x="402336" y="6382512"/>
              <a:ext cx="1067921" cy="523220"/>
            </a:xfrm>
            <a:prstGeom prst="rect">
              <a:avLst/>
            </a:prstGeom>
          </p:spPr>
          <p:txBody>
            <a:bodyPr wrap="none">
              <a:spAutoFit/>
            </a:bodyPr>
            <a:lstStyle/>
            <a:p>
              <a:r>
                <a:rPr lang="en-US" sz="2800" dirty="0">
                  <a:solidFill>
                    <a:srgbClr val="E94C00"/>
                  </a:solidFill>
                  <a:latin typeface="DaunPenh" pitchFamily="2" charset="0"/>
                  <a:cs typeface="DaunPenh" pitchFamily="2" charset="0"/>
                </a:rPr>
                <a:t>Methods</a:t>
              </a:r>
              <a:endParaRPr lang="en-US" sz="2800" dirty="0">
                <a:solidFill>
                  <a:srgbClr val="E94C00"/>
                </a:solidFill>
              </a:endParaRPr>
            </a:p>
          </p:txBody>
        </p:sp>
      </p:grpSp>
      <p:sp>
        <p:nvSpPr>
          <p:cNvPr id="28" name="Title 1">
            <a:extLst>
              <a:ext uri="{FF2B5EF4-FFF2-40B4-BE49-F238E27FC236}">
                <a16:creationId xmlns:a16="http://schemas.microsoft.com/office/drawing/2014/main" id="{575B7044-AC6A-4E4D-A24C-2DEC70F65B7D}"/>
              </a:ext>
            </a:extLst>
          </p:cNvPr>
          <p:cNvSpPr>
            <a:spLocks noGrp="1"/>
          </p:cNvSpPr>
          <p:nvPr>
            <p:ph type="title"/>
          </p:nvPr>
        </p:nvSpPr>
        <p:spPr>
          <a:xfrm>
            <a:off x="827764" y="729358"/>
            <a:ext cx="3563574" cy="1325563"/>
          </a:xfrm>
        </p:spPr>
        <p:txBody>
          <a:bodyPr>
            <a:noAutofit/>
          </a:bodyPr>
          <a:lstStyle/>
          <a:p>
            <a:r>
              <a:rPr lang="en-US" sz="7200" dirty="0">
                <a:solidFill>
                  <a:schemeClr val="tx1">
                    <a:lumMod val="85000"/>
                    <a:lumOff val="15000"/>
                  </a:schemeClr>
                </a:solidFill>
                <a:latin typeface="DaunPenh" pitchFamily="2" charset="0"/>
                <a:cs typeface="DaunPenh" pitchFamily="2" charset="0"/>
              </a:rPr>
              <a:t>Evolutionary</a:t>
            </a:r>
            <a:br>
              <a:rPr lang="en-US" sz="7200" dirty="0">
                <a:solidFill>
                  <a:schemeClr val="tx1">
                    <a:lumMod val="85000"/>
                    <a:lumOff val="15000"/>
                  </a:schemeClr>
                </a:solidFill>
                <a:latin typeface="DaunPenh" pitchFamily="2" charset="0"/>
                <a:cs typeface="DaunPenh" pitchFamily="2" charset="0"/>
              </a:rPr>
            </a:br>
            <a:r>
              <a:rPr lang="en-US" sz="7200" dirty="0">
                <a:solidFill>
                  <a:schemeClr val="tx1">
                    <a:lumMod val="85000"/>
                    <a:lumOff val="15000"/>
                  </a:schemeClr>
                </a:solidFill>
                <a:latin typeface="DaunPenh" pitchFamily="2" charset="0"/>
                <a:cs typeface="DaunPenh" pitchFamily="2" charset="0"/>
              </a:rPr>
              <a:t>Algorithms</a:t>
            </a:r>
          </a:p>
        </p:txBody>
      </p:sp>
      <p:sp>
        <p:nvSpPr>
          <p:cNvPr id="29" name="TextBox 28">
            <a:extLst>
              <a:ext uri="{FF2B5EF4-FFF2-40B4-BE49-F238E27FC236}">
                <a16:creationId xmlns:a16="http://schemas.microsoft.com/office/drawing/2014/main" id="{E3C23A72-2D5B-7147-8F10-8A4D116CE9E8}"/>
              </a:ext>
            </a:extLst>
          </p:cNvPr>
          <p:cNvSpPr txBox="1"/>
          <p:nvPr/>
        </p:nvSpPr>
        <p:spPr>
          <a:xfrm>
            <a:off x="6574" y="6490642"/>
            <a:ext cx="2356110" cy="461665"/>
          </a:xfrm>
          <a:prstGeom prst="rect">
            <a:avLst/>
          </a:prstGeom>
          <a:noFill/>
        </p:spPr>
        <p:txBody>
          <a:bodyPr wrap="square" rtlCol="0">
            <a:spAutoFit/>
          </a:bodyPr>
          <a:lstStyle>
            <a:defPPr>
              <a:defRPr kern="1200" smtId="4294967295"/>
            </a:defPPr>
          </a:lstStyle>
          <a:p>
            <a:pPr algn="just"/>
            <a:r>
              <a:rPr lang="en-US" sz="2400" dirty="0" err="1">
                <a:solidFill>
                  <a:schemeClr val="tx1">
                    <a:lumMod val="85000"/>
                    <a:lumOff val="15000"/>
                  </a:schemeClr>
                </a:solidFill>
                <a:latin typeface="DaunPenh" pitchFamily="2" charset="0"/>
                <a:cs typeface="DaunPenh" pitchFamily="2" charset="0"/>
              </a:rPr>
              <a:t>Eiben</a:t>
            </a:r>
            <a:r>
              <a:rPr lang="en-US" sz="2400" dirty="0">
                <a:solidFill>
                  <a:schemeClr val="tx1">
                    <a:lumMod val="85000"/>
                    <a:lumOff val="15000"/>
                  </a:schemeClr>
                </a:solidFill>
                <a:latin typeface="DaunPenh" pitchFamily="2" charset="0"/>
                <a:cs typeface="DaunPenh" pitchFamily="2" charset="0"/>
              </a:rPr>
              <a:t> and Smith (2007)</a:t>
            </a:r>
            <a:r>
              <a:rPr lang="en-US" sz="2400" dirty="0"/>
              <a:t> </a:t>
            </a:r>
            <a:endParaRPr lang="en-US" sz="2400" dirty="0">
              <a:solidFill>
                <a:schemeClr val="tx1">
                  <a:lumMod val="85000"/>
                  <a:lumOff val="15000"/>
                </a:schemeClr>
              </a:solidFill>
              <a:latin typeface="DaunPenh" pitchFamily="2" charset="0"/>
              <a:cs typeface="DaunPenh" pitchFamily="2" charset="0"/>
            </a:endParaRPr>
          </a:p>
        </p:txBody>
      </p:sp>
    </p:spTree>
    <p:extLst>
      <p:ext uri="{BB962C8B-B14F-4D97-AF65-F5344CB8AC3E}">
        <p14:creationId xmlns:p14="http://schemas.microsoft.com/office/powerpoint/2010/main" val="16355860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55CF960-50A6-954B-81AB-4E334AF8FBC7}"/>
              </a:ext>
            </a:extLst>
          </p:cNvPr>
          <p:cNvSpPr>
            <a:spLocks noGrp="1"/>
          </p:cNvSpPr>
          <p:nvPr>
            <p:ph type="sldNum" sz="quarter" idx="12"/>
          </p:nvPr>
        </p:nvSpPr>
        <p:spPr/>
        <p:txBody>
          <a:bodyPr/>
          <a:lstStyle/>
          <a:p>
            <a:fld id="{CBA4AC6D-9836-9F4A-961A-ECAC0CEAF37F}" type="slidenum">
              <a:rPr lang="en-US" smtClean="0"/>
              <a:t>15</a:t>
            </a:fld>
            <a:endParaRPr lang="en-US"/>
          </a:p>
        </p:txBody>
      </p:sp>
      <p:grpSp>
        <p:nvGrpSpPr>
          <p:cNvPr id="22" name="Group 21">
            <a:extLst>
              <a:ext uri="{FF2B5EF4-FFF2-40B4-BE49-F238E27FC236}">
                <a16:creationId xmlns:a16="http://schemas.microsoft.com/office/drawing/2014/main" id="{A9D0102F-1AA4-A947-B96E-C7080F4AEA2F}"/>
              </a:ext>
            </a:extLst>
          </p:cNvPr>
          <p:cNvGrpSpPr/>
          <p:nvPr/>
        </p:nvGrpSpPr>
        <p:grpSpPr>
          <a:xfrm>
            <a:off x="9433560" y="6293521"/>
            <a:ext cx="2432304" cy="523220"/>
            <a:chOff x="219456" y="6382512"/>
            <a:chExt cx="2432304" cy="523220"/>
          </a:xfrm>
        </p:grpSpPr>
        <p:cxnSp>
          <p:nvCxnSpPr>
            <p:cNvPr id="23" name="Straight Connector 22">
              <a:extLst>
                <a:ext uri="{FF2B5EF4-FFF2-40B4-BE49-F238E27FC236}">
                  <a16:creationId xmlns:a16="http://schemas.microsoft.com/office/drawing/2014/main" id="{3305184A-AE24-2947-970B-CB35E59CFEBD}"/>
                </a:ext>
              </a:extLst>
            </p:cNvPr>
            <p:cNvCxnSpPr/>
            <p:nvPr/>
          </p:nvCxnSpPr>
          <p:spPr>
            <a:xfrm>
              <a:off x="219456" y="6382512"/>
              <a:ext cx="2432304" cy="0"/>
            </a:xfrm>
            <a:prstGeom prst="line">
              <a:avLst/>
            </a:prstGeom>
            <a:ln w="15875">
              <a:solidFill>
                <a:srgbClr val="E94C00"/>
              </a:solidFill>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B356E3CE-68D5-F94B-8D58-CB33DD11C6E0}"/>
                </a:ext>
              </a:extLst>
            </p:cNvPr>
            <p:cNvSpPr/>
            <p:nvPr/>
          </p:nvSpPr>
          <p:spPr>
            <a:xfrm>
              <a:off x="402336" y="6382512"/>
              <a:ext cx="1067921" cy="523220"/>
            </a:xfrm>
            <a:prstGeom prst="rect">
              <a:avLst/>
            </a:prstGeom>
          </p:spPr>
          <p:txBody>
            <a:bodyPr wrap="none">
              <a:spAutoFit/>
            </a:bodyPr>
            <a:lstStyle/>
            <a:p>
              <a:r>
                <a:rPr lang="en-US" sz="2800" dirty="0">
                  <a:solidFill>
                    <a:srgbClr val="E94C00"/>
                  </a:solidFill>
                  <a:latin typeface="DaunPenh" pitchFamily="2" charset="0"/>
                  <a:cs typeface="DaunPenh" pitchFamily="2" charset="0"/>
                </a:rPr>
                <a:t>Methods</a:t>
              </a:r>
              <a:endParaRPr lang="en-US" sz="2800" dirty="0">
                <a:solidFill>
                  <a:srgbClr val="E94C00"/>
                </a:solidFill>
              </a:endParaRPr>
            </a:p>
          </p:txBody>
        </p:sp>
      </p:grpSp>
      <p:sp>
        <p:nvSpPr>
          <p:cNvPr id="25" name="Title 1">
            <a:extLst>
              <a:ext uri="{FF2B5EF4-FFF2-40B4-BE49-F238E27FC236}">
                <a16:creationId xmlns:a16="http://schemas.microsoft.com/office/drawing/2014/main" id="{55EE06F8-5074-BF4E-B8E5-B375AC9FCCC2}"/>
              </a:ext>
            </a:extLst>
          </p:cNvPr>
          <p:cNvSpPr>
            <a:spLocks noGrp="1"/>
          </p:cNvSpPr>
          <p:nvPr>
            <p:ph type="title"/>
          </p:nvPr>
        </p:nvSpPr>
        <p:spPr>
          <a:xfrm>
            <a:off x="2298030" y="276970"/>
            <a:ext cx="10515600" cy="1325563"/>
          </a:xfrm>
        </p:spPr>
        <p:txBody>
          <a:bodyPr>
            <a:normAutofit/>
          </a:bodyPr>
          <a:lstStyle/>
          <a:p>
            <a:r>
              <a:rPr lang="en-US" sz="7200" dirty="0">
                <a:solidFill>
                  <a:schemeClr val="tx1">
                    <a:lumMod val="85000"/>
                    <a:lumOff val="15000"/>
                  </a:schemeClr>
                </a:solidFill>
                <a:latin typeface="DaunPenh" pitchFamily="2" charset="0"/>
                <a:cs typeface="DaunPenh" pitchFamily="2" charset="0"/>
              </a:rPr>
              <a:t>Borg MOEA</a:t>
            </a:r>
            <a:endParaRPr lang="en-US" sz="7200" dirty="0">
              <a:solidFill>
                <a:schemeClr val="tx1">
                  <a:lumMod val="85000"/>
                  <a:lumOff val="15000"/>
                </a:schemeClr>
              </a:solidFill>
            </a:endParaRPr>
          </a:p>
        </p:txBody>
      </p:sp>
      <p:grpSp>
        <p:nvGrpSpPr>
          <p:cNvPr id="69" name="Group 68">
            <a:extLst>
              <a:ext uri="{FF2B5EF4-FFF2-40B4-BE49-F238E27FC236}">
                <a16:creationId xmlns:a16="http://schemas.microsoft.com/office/drawing/2014/main" id="{7A7EF2CF-D35C-194C-B195-9ED13BE6EF75}"/>
              </a:ext>
            </a:extLst>
          </p:cNvPr>
          <p:cNvGrpSpPr/>
          <p:nvPr/>
        </p:nvGrpSpPr>
        <p:grpSpPr>
          <a:xfrm>
            <a:off x="5659932" y="1593574"/>
            <a:ext cx="6155407" cy="4700752"/>
            <a:chOff x="5387926" y="1698369"/>
            <a:chExt cx="6155407" cy="4700752"/>
          </a:xfrm>
        </p:grpSpPr>
        <p:pic>
          <p:nvPicPr>
            <p:cNvPr id="3" name="Picture 2">
              <a:extLst>
                <a:ext uri="{FF2B5EF4-FFF2-40B4-BE49-F238E27FC236}">
                  <a16:creationId xmlns:a16="http://schemas.microsoft.com/office/drawing/2014/main" id="{5BBE36BB-974C-3C4F-884B-A40997101F10}"/>
                </a:ext>
              </a:extLst>
            </p:cNvPr>
            <p:cNvPicPr>
              <a:picLocks noChangeAspect="1"/>
            </p:cNvPicPr>
            <p:nvPr/>
          </p:nvPicPr>
          <p:blipFill>
            <a:blip r:embed="rId3"/>
            <a:stretch>
              <a:fillRect/>
            </a:stretch>
          </p:blipFill>
          <p:spPr>
            <a:xfrm>
              <a:off x="5387926" y="1698369"/>
              <a:ext cx="6155407" cy="4380180"/>
            </a:xfrm>
            <a:prstGeom prst="rect">
              <a:avLst/>
            </a:prstGeom>
          </p:spPr>
        </p:pic>
        <p:sp>
          <p:nvSpPr>
            <p:cNvPr id="27" name="TextBox 26">
              <a:extLst>
                <a:ext uri="{FF2B5EF4-FFF2-40B4-BE49-F238E27FC236}">
                  <a16:creationId xmlns:a16="http://schemas.microsoft.com/office/drawing/2014/main" id="{8E9B824C-4361-BF42-B393-D6C22F77938A}"/>
                </a:ext>
              </a:extLst>
            </p:cNvPr>
            <p:cNvSpPr txBox="1"/>
            <p:nvPr/>
          </p:nvSpPr>
          <p:spPr>
            <a:xfrm>
              <a:off x="5512996" y="5937456"/>
              <a:ext cx="1563727" cy="461665"/>
            </a:xfrm>
            <a:prstGeom prst="rect">
              <a:avLst/>
            </a:prstGeom>
            <a:noFill/>
          </p:spPr>
          <p:txBody>
            <a:bodyPr wrap="square" rtlCol="0">
              <a:spAutoFit/>
            </a:bodyPr>
            <a:lstStyle>
              <a:defPPr>
                <a:defRPr kern="1200" smtId="4294967295"/>
              </a:defPPr>
            </a:lstStyle>
            <a:p>
              <a:pPr algn="just"/>
              <a:r>
                <a:rPr lang="en-US" sz="2400" dirty="0" err="1">
                  <a:solidFill>
                    <a:schemeClr val="tx1">
                      <a:lumMod val="85000"/>
                      <a:lumOff val="15000"/>
                    </a:schemeClr>
                  </a:solidFill>
                  <a:latin typeface="DaunPenh" pitchFamily="2" charset="0"/>
                  <a:cs typeface="DaunPenh" pitchFamily="2" charset="0"/>
                </a:rPr>
                <a:t>Hadka</a:t>
              </a:r>
              <a:r>
                <a:rPr lang="en-US" sz="2400" dirty="0">
                  <a:solidFill>
                    <a:schemeClr val="tx1">
                      <a:lumMod val="85000"/>
                      <a:lumOff val="15000"/>
                    </a:schemeClr>
                  </a:solidFill>
                  <a:latin typeface="DaunPenh" pitchFamily="2" charset="0"/>
                  <a:cs typeface="DaunPenh" pitchFamily="2" charset="0"/>
                </a:rPr>
                <a:t> (2013)</a:t>
              </a:r>
              <a:r>
                <a:rPr lang="en-US" sz="2400" dirty="0"/>
                <a:t> </a:t>
              </a:r>
              <a:endParaRPr lang="en-US" sz="2400" dirty="0">
                <a:solidFill>
                  <a:schemeClr val="tx1">
                    <a:lumMod val="85000"/>
                    <a:lumOff val="15000"/>
                  </a:schemeClr>
                </a:solidFill>
                <a:latin typeface="DaunPenh" pitchFamily="2" charset="0"/>
                <a:cs typeface="DaunPenh" pitchFamily="2" charset="0"/>
              </a:endParaRPr>
            </a:p>
          </p:txBody>
        </p:sp>
        <p:sp>
          <p:nvSpPr>
            <p:cNvPr id="18" name="Oval 17">
              <a:extLst>
                <a:ext uri="{FF2B5EF4-FFF2-40B4-BE49-F238E27FC236}">
                  <a16:creationId xmlns:a16="http://schemas.microsoft.com/office/drawing/2014/main" id="{0A7C201F-A6E7-404D-9324-57E9A331EF89}"/>
                </a:ext>
              </a:extLst>
            </p:cNvPr>
            <p:cNvSpPr/>
            <p:nvPr/>
          </p:nvSpPr>
          <p:spPr>
            <a:xfrm>
              <a:off x="5831339" y="3362087"/>
              <a:ext cx="70338" cy="7033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ACA5A700-C850-6E4B-A346-552F8E153807}"/>
                </a:ext>
              </a:extLst>
            </p:cNvPr>
            <p:cNvSpPr/>
            <p:nvPr/>
          </p:nvSpPr>
          <p:spPr>
            <a:xfrm>
              <a:off x="6913653" y="2183523"/>
              <a:ext cx="70338" cy="7033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39AA13BF-7933-0A49-9E51-E1D8AE52C50E}"/>
                </a:ext>
              </a:extLst>
            </p:cNvPr>
            <p:cNvSpPr/>
            <p:nvPr/>
          </p:nvSpPr>
          <p:spPr>
            <a:xfrm>
              <a:off x="5746840" y="5655174"/>
              <a:ext cx="70338" cy="7033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CCDAF693-A721-E743-9285-7BB39A90D6A3}"/>
                </a:ext>
              </a:extLst>
            </p:cNvPr>
            <p:cNvSpPr/>
            <p:nvPr/>
          </p:nvSpPr>
          <p:spPr>
            <a:xfrm>
              <a:off x="6362069" y="4469522"/>
              <a:ext cx="70338" cy="7033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C23E02FA-BA53-4741-95D5-CB9C406AA520}"/>
                </a:ext>
              </a:extLst>
            </p:cNvPr>
            <p:cNvSpPr/>
            <p:nvPr/>
          </p:nvSpPr>
          <p:spPr>
            <a:xfrm>
              <a:off x="6976668" y="5644546"/>
              <a:ext cx="70338" cy="7033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1" name="Content Placeholder 2">
            <a:extLst>
              <a:ext uri="{FF2B5EF4-FFF2-40B4-BE49-F238E27FC236}">
                <a16:creationId xmlns:a16="http://schemas.microsoft.com/office/drawing/2014/main" id="{17EE8A70-51A5-D849-8EF1-60AB894B45C9}"/>
              </a:ext>
            </a:extLst>
          </p:cNvPr>
          <p:cNvSpPr>
            <a:spLocks noGrp="1"/>
          </p:cNvSpPr>
          <p:nvPr>
            <p:ph idx="1"/>
          </p:nvPr>
        </p:nvSpPr>
        <p:spPr>
          <a:xfrm>
            <a:off x="321637" y="2113897"/>
            <a:ext cx="4976294" cy="4351338"/>
          </a:xfrm>
        </p:spPr>
        <p:txBody>
          <a:bodyPr>
            <a:normAutofit/>
          </a:bodyPr>
          <a:lstStyle/>
          <a:p>
            <a:pPr marL="457200" indent="-457200" algn="just"/>
            <a:r>
              <a:rPr lang="en-US" sz="3000" dirty="0">
                <a:latin typeface="DaunPenh" pitchFamily="2" charset="0"/>
                <a:cs typeface="DaunPenh" pitchFamily="2" charset="0"/>
              </a:rPr>
              <a:t>Developed by David </a:t>
            </a:r>
            <a:r>
              <a:rPr lang="en-US" sz="3000" dirty="0" err="1">
                <a:latin typeface="DaunPenh" pitchFamily="2" charset="0"/>
                <a:cs typeface="DaunPenh" pitchFamily="2" charset="0"/>
              </a:rPr>
              <a:t>Hadka</a:t>
            </a:r>
            <a:r>
              <a:rPr lang="en-US" sz="3000" dirty="0">
                <a:latin typeface="DaunPenh" pitchFamily="2" charset="0"/>
                <a:cs typeface="DaunPenh" pitchFamily="2" charset="0"/>
              </a:rPr>
              <a:t> and Patrick Reed</a:t>
            </a:r>
          </a:p>
          <a:p>
            <a:pPr marL="457200" indent="-457200" algn="just"/>
            <a:r>
              <a:rPr lang="en-US" sz="3000" dirty="0">
                <a:latin typeface="DaunPenh" pitchFamily="2" charset="0"/>
                <a:cs typeface="DaunPenh" pitchFamily="2" charset="0"/>
              </a:rPr>
              <a:t>Classified as a hyper-heuristic global multi-objective search tool </a:t>
            </a:r>
          </a:p>
          <a:p>
            <a:pPr marL="457200" indent="-457200" algn="just"/>
            <a:r>
              <a:rPr lang="en-US" sz="3000" dirty="0">
                <a:latin typeface="DaunPenh" pitchFamily="2" charset="0"/>
                <a:cs typeface="DaunPenh" pitchFamily="2" charset="0"/>
              </a:rPr>
              <a:t>Uses internal feedbacks to dynamically adapt an ensemble of genetic operators</a:t>
            </a:r>
          </a:p>
        </p:txBody>
      </p:sp>
      <p:pic>
        <p:nvPicPr>
          <p:cNvPr id="73" name="Picture 72">
            <a:extLst>
              <a:ext uri="{FF2B5EF4-FFF2-40B4-BE49-F238E27FC236}">
                <a16:creationId xmlns:a16="http://schemas.microsoft.com/office/drawing/2014/main" id="{57D9D061-DB63-E443-B3D2-1F5AE8145948}"/>
              </a:ext>
            </a:extLst>
          </p:cNvPr>
          <p:cNvPicPr>
            <a:picLocks noChangeAspect="1"/>
          </p:cNvPicPr>
          <p:nvPr/>
        </p:nvPicPr>
        <p:blipFill>
          <a:blip r:embed="rId4"/>
          <a:stretch>
            <a:fillRect/>
          </a:stretch>
        </p:blipFill>
        <p:spPr>
          <a:xfrm>
            <a:off x="238531" y="220329"/>
            <a:ext cx="1773916" cy="1325564"/>
          </a:xfrm>
          <a:prstGeom prst="rect">
            <a:avLst/>
          </a:prstGeom>
        </p:spPr>
      </p:pic>
    </p:spTree>
    <p:extLst>
      <p:ext uri="{BB962C8B-B14F-4D97-AF65-F5344CB8AC3E}">
        <p14:creationId xmlns:p14="http://schemas.microsoft.com/office/powerpoint/2010/main" val="18091813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B1F60-937D-A046-A913-DFB81635945A}"/>
              </a:ext>
            </a:extLst>
          </p:cNvPr>
          <p:cNvSpPr>
            <a:spLocks noGrp="1"/>
          </p:cNvSpPr>
          <p:nvPr>
            <p:ph type="title"/>
          </p:nvPr>
        </p:nvSpPr>
        <p:spPr/>
        <p:txBody>
          <a:bodyPr>
            <a:normAutofit/>
          </a:bodyPr>
          <a:lstStyle/>
          <a:p>
            <a:r>
              <a:rPr lang="en-US" sz="7200" dirty="0">
                <a:solidFill>
                  <a:schemeClr val="tx1">
                    <a:lumMod val="85000"/>
                    <a:lumOff val="15000"/>
                  </a:schemeClr>
                </a:solidFill>
                <a:latin typeface="DaunPenh" pitchFamily="2" charset="0"/>
                <a:cs typeface="DaunPenh" pitchFamily="2" charset="0"/>
              </a:rPr>
              <a:t>Problem formulation - </a:t>
            </a:r>
            <a:r>
              <a:rPr lang="en-US" sz="7200" dirty="0">
                <a:solidFill>
                  <a:srgbClr val="E94C00"/>
                </a:solidFill>
                <a:latin typeface="DaunPenh" pitchFamily="2" charset="0"/>
                <a:cs typeface="DaunPenh" pitchFamily="2" charset="0"/>
              </a:rPr>
              <a:t>notation</a:t>
            </a:r>
            <a:endParaRPr lang="en-US" sz="7200" dirty="0">
              <a:solidFill>
                <a:srgbClr val="E94C00"/>
              </a:solidFill>
            </a:endParaRP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73BBF58E-4760-C940-8135-E435BD52FE67}"/>
                  </a:ext>
                </a:extLst>
              </p:cNvPr>
              <p:cNvSpPr>
                <a:spLocks noGrp="1"/>
              </p:cNvSpPr>
              <p:nvPr>
                <p:ph idx="1"/>
              </p:nvPr>
            </p:nvSpPr>
            <p:spPr/>
            <p:txBody>
              <a:bodyPr>
                <a:noAutofit/>
              </a:bodyPr>
              <a:lstStyle/>
              <a:p>
                <a:pPr marL="0" indent="0" algn="just">
                  <a:buNone/>
                </a:pPr>
                <a14:m>
                  <m:oMath xmlns:m="http://schemas.openxmlformats.org/officeDocument/2006/math">
                    <m:r>
                      <m:rPr>
                        <m:sty m:val="p"/>
                      </m:rPr>
                      <a:rPr lang="en-US" sz="3000" smtClean="0">
                        <a:latin typeface="Cambria Math" panose="02040503050406030204" pitchFamily="18" charset="0"/>
                        <a:cs typeface="DaunPenh" pitchFamily="2" charset="0"/>
                      </a:rPr>
                      <m:t>Ω</m:t>
                    </m:r>
                  </m:oMath>
                </a14:m>
                <a:r>
                  <a:rPr lang="en-US" sz="3000" dirty="0">
                    <a:latin typeface="DaunPenh" pitchFamily="2" charset="0"/>
                    <a:cs typeface="DaunPenh" pitchFamily="2" charset="0"/>
                  </a:rPr>
                  <a:t> </a:t>
                </a:r>
                <a:r>
                  <a:rPr lang="he-IL" sz="3000" dirty="0">
                    <a:latin typeface="DaunPenh" pitchFamily="2" charset="0"/>
                    <a:cs typeface="DaunPenh" pitchFamily="2" charset="0"/>
                  </a:rPr>
                  <a:t>- </a:t>
                </a:r>
                <a:r>
                  <a:rPr lang="en-US" sz="3000" dirty="0">
                    <a:latin typeface="DaunPenh" pitchFamily="2" charset="0"/>
                    <a:cs typeface="DaunPenh" pitchFamily="2" charset="0"/>
                  </a:rPr>
                  <a:t>region of interest</a:t>
                </a:r>
                <a:r>
                  <a:rPr lang="he-IL" sz="3000" dirty="0">
                    <a:latin typeface="DaunPenh" pitchFamily="2" charset="0"/>
                    <a:cs typeface="DaunPenh" pitchFamily="2" charset="0"/>
                  </a:rPr>
                  <a:t> </a:t>
                </a:r>
                <a:r>
                  <a:rPr lang="en-US" sz="3000" dirty="0">
                    <a:latin typeface="DaunPenh" pitchFamily="2" charset="0"/>
                    <a:cs typeface="DaunPenh" pitchFamily="2" charset="0"/>
                  </a:rPr>
                  <a:t> (the industrial area and its surroundings) where we wish to place our network of sensors at. </a:t>
                </a:r>
              </a:p>
              <a:p>
                <a:pPr marL="0" indent="0" algn="just">
                  <a:buNone/>
                </a:pPr>
                <a14:m>
                  <m:oMath xmlns:m="http://schemas.openxmlformats.org/officeDocument/2006/math">
                    <m:r>
                      <a:rPr lang="en-US" sz="3000">
                        <a:latin typeface="Cambria Math" panose="02040503050406030204" pitchFamily="18" charset="0"/>
                        <a:cs typeface="DaunPenh" pitchFamily="2" charset="0"/>
                      </a:rPr>
                      <m:t>{</m:t>
                    </m:r>
                    <m:r>
                      <m:rPr>
                        <m:sty m:val="p"/>
                      </m:rPr>
                      <a:rPr lang="en-US" sz="3000">
                        <a:latin typeface="Cambria Math" panose="02040503050406030204" pitchFamily="18" charset="0"/>
                        <a:cs typeface="DaunPenh" pitchFamily="2" charset="0"/>
                      </a:rPr>
                      <m:t>S</m:t>
                    </m:r>
                    <m:r>
                      <a:rPr lang="en-US" sz="3000">
                        <a:latin typeface="Cambria Math" panose="02040503050406030204" pitchFamily="18" charset="0"/>
                        <a:cs typeface="DaunPenh" pitchFamily="2" charset="0"/>
                      </a:rPr>
                      <m:t>}</m:t>
                    </m:r>
                  </m:oMath>
                </a14:m>
                <a:r>
                  <a:rPr lang="en-US" sz="3000" dirty="0">
                    <a:latin typeface="DaunPenh" pitchFamily="2" charset="0"/>
                    <a:cs typeface="DaunPenh" pitchFamily="2" charset="0"/>
                  </a:rPr>
                  <a:t> - the set of sources. Each source, </a:t>
                </a:r>
                <a14:m>
                  <m:oMath xmlns:m="http://schemas.openxmlformats.org/officeDocument/2006/math">
                    <m:r>
                      <m:rPr>
                        <m:sty m:val="p"/>
                      </m:rPr>
                      <a:rPr lang="en-US" sz="3000">
                        <a:latin typeface="Cambria Math" panose="02040503050406030204" pitchFamily="18" charset="0"/>
                        <a:cs typeface="DaunPenh" pitchFamily="2" charset="0"/>
                      </a:rPr>
                      <m:t>s</m:t>
                    </m:r>
                    <m:r>
                      <a:rPr lang="en-US" sz="3000">
                        <a:latin typeface="Cambria Math" panose="02040503050406030204" pitchFamily="18" charset="0"/>
                        <a:cs typeface="DaunPenh" pitchFamily="2" charset="0"/>
                      </a:rPr>
                      <m:t>∈{</m:t>
                    </m:r>
                    <m:r>
                      <m:rPr>
                        <m:sty m:val="p"/>
                      </m:rPr>
                      <a:rPr lang="en-US" sz="3000">
                        <a:latin typeface="Cambria Math" panose="02040503050406030204" pitchFamily="18" charset="0"/>
                        <a:cs typeface="DaunPenh" pitchFamily="2" charset="0"/>
                      </a:rPr>
                      <m:t>S</m:t>
                    </m:r>
                    <m:r>
                      <a:rPr lang="en-US" sz="3000">
                        <a:latin typeface="Cambria Math" panose="02040503050406030204" pitchFamily="18" charset="0"/>
                        <a:cs typeface="DaunPenh" pitchFamily="2" charset="0"/>
                      </a:rPr>
                      <m:t>}</m:t>
                    </m:r>
                  </m:oMath>
                </a14:m>
                <a:r>
                  <a:rPr lang="en-US" sz="3000" dirty="0">
                    <a:latin typeface="DaunPenh" pitchFamily="2" charset="0"/>
                    <a:cs typeface="DaunPenh" pitchFamily="2" charset="0"/>
                  </a:rPr>
                  <a:t> is located in </a:t>
                </a:r>
                <a14:m>
                  <m:oMath xmlns:m="http://schemas.openxmlformats.org/officeDocument/2006/math">
                    <m:sSub>
                      <m:sSubPr>
                        <m:ctrlPr>
                          <a:rPr lang="en-US" sz="3000" i="1">
                            <a:latin typeface="Cambria Math" panose="02040503050406030204" pitchFamily="18" charset="0"/>
                            <a:cs typeface="DaunPenh" pitchFamily="2" charset="0"/>
                          </a:rPr>
                        </m:ctrlPr>
                      </m:sSubPr>
                      <m:e>
                        <m:r>
                          <m:rPr>
                            <m:sty m:val="p"/>
                          </m:rPr>
                          <a:rPr lang="en-US" sz="3000">
                            <a:latin typeface="Cambria Math" panose="02040503050406030204" pitchFamily="18" charset="0"/>
                            <a:cs typeface="DaunPenh" pitchFamily="2" charset="0"/>
                          </a:rPr>
                          <m:t>ω</m:t>
                        </m:r>
                      </m:e>
                      <m:sub>
                        <m:r>
                          <m:rPr>
                            <m:sty m:val="p"/>
                          </m:rPr>
                          <a:rPr lang="en-US" sz="3000">
                            <a:latin typeface="Cambria Math" panose="02040503050406030204" pitchFamily="18" charset="0"/>
                            <a:cs typeface="DaunPenh" pitchFamily="2" charset="0"/>
                          </a:rPr>
                          <m:t>s</m:t>
                        </m:r>
                      </m:sub>
                    </m:sSub>
                    <m:r>
                      <a:rPr lang="en-US" sz="3000">
                        <a:latin typeface="Cambria Math" panose="02040503050406030204" pitchFamily="18" charset="0"/>
                        <a:cs typeface="DaunPenh" pitchFamily="2" charset="0"/>
                      </a:rPr>
                      <m:t>∈</m:t>
                    </m:r>
                    <m:r>
                      <m:rPr>
                        <m:sty m:val="p"/>
                      </m:rPr>
                      <a:rPr lang="en-US" sz="3000">
                        <a:latin typeface="Cambria Math" panose="02040503050406030204" pitchFamily="18" charset="0"/>
                        <a:cs typeface="DaunPenh" pitchFamily="2" charset="0"/>
                      </a:rPr>
                      <m:t>Ω</m:t>
                    </m:r>
                  </m:oMath>
                </a14:m>
                <a:r>
                  <a:rPr lang="en-US" sz="3000" dirty="0">
                    <a:latin typeface="DaunPenh" pitchFamily="2" charset="0"/>
                    <a:cs typeface="DaunPenh" pitchFamily="2" charset="0"/>
                  </a:rPr>
                  <a:t> and for a specific time t, emits </a:t>
                </a:r>
                <a14:m>
                  <m:oMath xmlns:m="http://schemas.openxmlformats.org/officeDocument/2006/math">
                    <m:sSub>
                      <m:sSubPr>
                        <m:ctrlPr>
                          <a:rPr lang="en-US" sz="3000" i="1">
                            <a:latin typeface="Cambria Math" panose="02040503050406030204" pitchFamily="18" charset="0"/>
                            <a:cs typeface="DaunPenh" pitchFamily="2" charset="0"/>
                          </a:rPr>
                        </m:ctrlPr>
                      </m:sSubPr>
                      <m:e>
                        <m:r>
                          <m:rPr>
                            <m:sty m:val="p"/>
                          </m:rPr>
                          <a:rPr lang="en-US" sz="3000">
                            <a:latin typeface="Cambria Math" panose="02040503050406030204" pitchFamily="18" charset="0"/>
                            <a:cs typeface="DaunPenh" pitchFamily="2" charset="0"/>
                          </a:rPr>
                          <m:t>q</m:t>
                        </m:r>
                      </m:e>
                      <m:sub>
                        <m:r>
                          <m:rPr>
                            <m:sty m:val="p"/>
                          </m:rPr>
                          <a:rPr lang="en-US" sz="3000">
                            <a:latin typeface="Cambria Math" panose="02040503050406030204" pitchFamily="18" charset="0"/>
                            <a:cs typeface="DaunPenh" pitchFamily="2" charset="0"/>
                          </a:rPr>
                          <m:t>s</m:t>
                        </m:r>
                      </m:sub>
                    </m:sSub>
                    <m:r>
                      <a:rPr lang="en-US" sz="3000">
                        <a:latin typeface="Cambria Math" panose="02040503050406030204" pitchFamily="18" charset="0"/>
                        <a:cs typeface="DaunPenh" pitchFamily="2" charset="0"/>
                      </a:rPr>
                      <m:t>(</m:t>
                    </m:r>
                    <m:r>
                      <m:rPr>
                        <m:sty m:val="p"/>
                      </m:rPr>
                      <a:rPr lang="en-US" sz="3000">
                        <a:latin typeface="Cambria Math" panose="02040503050406030204" pitchFamily="18" charset="0"/>
                        <a:cs typeface="DaunPenh" pitchFamily="2" charset="0"/>
                      </a:rPr>
                      <m:t>t</m:t>
                    </m:r>
                    <m:r>
                      <a:rPr lang="en-US" sz="3000">
                        <a:latin typeface="Cambria Math" panose="02040503050406030204" pitchFamily="18" charset="0"/>
                        <a:cs typeface="DaunPenh" pitchFamily="2" charset="0"/>
                      </a:rPr>
                      <m:t>)</m:t>
                    </m:r>
                  </m:oMath>
                </a14:m>
                <a:r>
                  <a:rPr lang="en-US" sz="3000" dirty="0">
                    <a:latin typeface="DaunPenh" pitchFamily="2" charset="0"/>
                    <a:cs typeface="DaunPenh" pitchFamily="2" charset="0"/>
                  </a:rPr>
                  <a:t> [kg s</a:t>
                </a:r>
                <a:r>
                  <a:rPr lang="en-US" sz="3000" baseline="30000" dirty="0">
                    <a:latin typeface="DaunPenh" pitchFamily="2" charset="0"/>
                    <a:cs typeface="DaunPenh" pitchFamily="2" charset="0"/>
                  </a:rPr>
                  <a:t>-1</a:t>
                </a:r>
                <a:r>
                  <a:rPr lang="en-US" sz="3000" dirty="0">
                    <a:latin typeface="DaunPenh" pitchFamily="2" charset="0"/>
                    <a:cs typeface="DaunPenh" pitchFamily="2" charset="0"/>
                  </a:rPr>
                  <a:t>].</a:t>
                </a:r>
              </a:p>
              <a:p>
                <a:pPr marL="0" indent="0" algn="just">
                  <a:buNone/>
                </a:pPr>
                <a14:m>
                  <m:oMath xmlns:m="http://schemas.openxmlformats.org/officeDocument/2006/math">
                    <m:r>
                      <a:rPr lang="en-US" sz="3000">
                        <a:latin typeface="Cambria Math" panose="02040503050406030204" pitchFamily="18" charset="0"/>
                        <a:cs typeface="DaunPenh" pitchFamily="2" charset="0"/>
                      </a:rPr>
                      <m:t>{</m:t>
                    </m:r>
                    <m:r>
                      <m:rPr>
                        <m:sty m:val="p"/>
                      </m:rPr>
                      <a:rPr lang="en-US" sz="3000">
                        <a:latin typeface="Cambria Math" panose="02040503050406030204" pitchFamily="18" charset="0"/>
                        <a:cs typeface="DaunPenh" pitchFamily="2" charset="0"/>
                      </a:rPr>
                      <m:t>R</m:t>
                    </m:r>
                    <m:r>
                      <a:rPr lang="en-US" sz="3000">
                        <a:latin typeface="Cambria Math" panose="02040503050406030204" pitchFamily="18" charset="0"/>
                        <a:cs typeface="DaunPenh" pitchFamily="2" charset="0"/>
                      </a:rPr>
                      <m:t>}</m:t>
                    </m:r>
                  </m:oMath>
                </a14:m>
                <a:r>
                  <a:rPr lang="en-US" sz="3000" dirty="0">
                    <a:latin typeface="DaunPenh" pitchFamily="2" charset="0"/>
                    <a:cs typeface="DaunPenh" pitchFamily="2" charset="0"/>
                  </a:rPr>
                  <a:t> - the set of sensors. Each sensor, </a:t>
                </a:r>
                <a14:m>
                  <m:oMath xmlns:m="http://schemas.openxmlformats.org/officeDocument/2006/math">
                    <m:r>
                      <m:rPr>
                        <m:sty m:val="p"/>
                      </m:rPr>
                      <a:rPr lang="en-US" sz="3000">
                        <a:latin typeface="Cambria Math" panose="02040503050406030204" pitchFamily="18" charset="0"/>
                        <a:cs typeface="DaunPenh" pitchFamily="2" charset="0"/>
                      </a:rPr>
                      <m:t>r</m:t>
                    </m:r>
                    <m:r>
                      <a:rPr lang="en-US" sz="3000">
                        <a:latin typeface="Cambria Math" panose="02040503050406030204" pitchFamily="18" charset="0"/>
                        <a:cs typeface="DaunPenh" pitchFamily="2" charset="0"/>
                      </a:rPr>
                      <m:t>∈{</m:t>
                    </m:r>
                    <m:r>
                      <m:rPr>
                        <m:sty m:val="p"/>
                      </m:rPr>
                      <a:rPr lang="en-US" sz="3000">
                        <a:latin typeface="Cambria Math" panose="02040503050406030204" pitchFamily="18" charset="0"/>
                        <a:cs typeface="DaunPenh" pitchFamily="2" charset="0"/>
                      </a:rPr>
                      <m:t>R</m:t>
                    </m:r>
                    <m:r>
                      <a:rPr lang="en-US" sz="3000">
                        <a:latin typeface="Cambria Math" panose="02040503050406030204" pitchFamily="18" charset="0"/>
                        <a:cs typeface="DaunPenh" pitchFamily="2" charset="0"/>
                      </a:rPr>
                      <m:t>}</m:t>
                    </m:r>
                  </m:oMath>
                </a14:m>
                <a:r>
                  <a:rPr lang="en-US" sz="3000" dirty="0">
                    <a:latin typeface="DaunPenh" pitchFamily="2" charset="0"/>
                    <a:cs typeface="DaunPenh" pitchFamily="2" charset="0"/>
                  </a:rPr>
                  <a:t>, is located in </a:t>
                </a:r>
                <a14:m>
                  <m:oMath xmlns:m="http://schemas.openxmlformats.org/officeDocument/2006/math">
                    <m:sSub>
                      <m:sSubPr>
                        <m:ctrlPr>
                          <a:rPr lang="en-US" sz="3000" i="1">
                            <a:latin typeface="Cambria Math" panose="02040503050406030204" pitchFamily="18" charset="0"/>
                            <a:cs typeface="DaunPenh" pitchFamily="2" charset="0"/>
                          </a:rPr>
                        </m:ctrlPr>
                      </m:sSubPr>
                      <m:e>
                        <m:r>
                          <m:rPr>
                            <m:sty m:val="p"/>
                          </m:rPr>
                          <a:rPr lang="en-US" sz="3000">
                            <a:latin typeface="Cambria Math" panose="02040503050406030204" pitchFamily="18" charset="0"/>
                            <a:cs typeface="DaunPenh" pitchFamily="2" charset="0"/>
                          </a:rPr>
                          <m:t>ω</m:t>
                        </m:r>
                      </m:e>
                      <m:sub>
                        <m:r>
                          <m:rPr>
                            <m:sty m:val="p"/>
                          </m:rPr>
                          <a:rPr lang="en-US" sz="3000">
                            <a:latin typeface="Cambria Math" panose="02040503050406030204" pitchFamily="18" charset="0"/>
                            <a:cs typeface="DaunPenh" pitchFamily="2" charset="0"/>
                          </a:rPr>
                          <m:t>r</m:t>
                        </m:r>
                      </m:sub>
                    </m:sSub>
                    <m:r>
                      <a:rPr lang="en-US" sz="3000">
                        <a:latin typeface="Cambria Math" panose="02040503050406030204" pitchFamily="18" charset="0"/>
                        <a:cs typeface="DaunPenh" pitchFamily="2" charset="0"/>
                      </a:rPr>
                      <m:t>∈</m:t>
                    </m:r>
                    <m:r>
                      <m:rPr>
                        <m:sty m:val="p"/>
                      </m:rPr>
                      <a:rPr lang="en-US" sz="3000">
                        <a:latin typeface="Cambria Math" panose="02040503050406030204" pitchFamily="18" charset="0"/>
                        <a:cs typeface="DaunPenh" pitchFamily="2" charset="0"/>
                      </a:rPr>
                      <m:t>Ω</m:t>
                    </m:r>
                  </m:oMath>
                </a14:m>
                <a:r>
                  <a:rPr lang="en-US" sz="3000" dirty="0">
                    <a:latin typeface="DaunPenh" pitchFamily="2" charset="0"/>
                    <a:cs typeface="DaunPenh" pitchFamily="2" charset="0"/>
                  </a:rPr>
                  <a:t> and records a pollution level of </a:t>
                </a:r>
                <a14:m>
                  <m:oMath xmlns:m="http://schemas.openxmlformats.org/officeDocument/2006/math">
                    <m:sSub>
                      <m:sSubPr>
                        <m:ctrlPr>
                          <a:rPr lang="en-US" sz="3000" i="1">
                            <a:latin typeface="Cambria Math" panose="02040503050406030204" pitchFamily="18" charset="0"/>
                            <a:cs typeface="DaunPenh" pitchFamily="2" charset="0"/>
                          </a:rPr>
                        </m:ctrlPr>
                      </m:sSubPr>
                      <m:e>
                        <m:r>
                          <m:rPr>
                            <m:sty m:val="p"/>
                          </m:rPr>
                          <a:rPr lang="en-US" sz="3000">
                            <a:latin typeface="Cambria Math" panose="02040503050406030204" pitchFamily="18" charset="0"/>
                            <a:cs typeface="DaunPenh" pitchFamily="2" charset="0"/>
                          </a:rPr>
                          <m:t>c</m:t>
                        </m:r>
                      </m:e>
                      <m:sub>
                        <m:r>
                          <m:rPr>
                            <m:sty m:val="p"/>
                          </m:rPr>
                          <a:rPr lang="en-US" sz="3000">
                            <a:latin typeface="Cambria Math" panose="02040503050406030204" pitchFamily="18" charset="0"/>
                            <a:cs typeface="DaunPenh" pitchFamily="2" charset="0"/>
                          </a:rPr>
                          <m:t>r</m:t>
                        </m:r>
                      </m:sub>
                    </m:sSub>
                    <m:r>
                      <a:rPr lang="en-US" sz="3000">
                        <a:latin typeface="Cambria Math" panose="02040503050406030204" pitchFamily="18" charset="0"/>
                        <a:cs typeface="DaunPenh" pitchFamily="2" charset="0"/>
                      </a:rPr>
                      <m:t>(</m:t>
                    </m:r>
                    <m:r>
                      <m:rPr>
                        <m:sty m:val="p"/>
                      </m:rPr>
                      <a:rPr lang="en-US" sz="3000">
                        <a:latin typeface="Cambria Math" panose="02040503050406030204" pitchFamily="18" charset="0"/>
                        <a:cs typeface="DaunPenh" pitchFamily="2" charset="0"/>
                      </a:rPr>
                      <m:t>t</m:t>
                    </m:r>
                    <m:r>
                      <a:rPr lang="en-US" sz="3000">
                        <a:latin typeface="Cambria Math" panose="02040503050406030204" pitchFamily="18" charset="0"/>
                        <a:cs typeface="DaunPenh" pitchFamily="2" charset="0"/>
                      </a:rPr>
                      <m:t>)</m:t>
                    </m:r>
                  </m:oMath>
                </a14:m>
                <a:r>
                  <a:rPr lang="en-US" sz="3000" dirty="0">
                    <a:latin typeface="DaunPenh" pitchFamily="2" charset="0"/>
                    <a:cs typeface="DaunPenh" pitchFamily="2" charset="0"/>
                  </a:rPr>
                  <a:t> </a:t>
                </a:r>
                <a14:m>
                  <m:oMath xmlns:m="http://schemas.openxmlformats.org/officeDocument/2006/math">
                    <m:r>
                      <a:rPr lang="en-US" sz="2000">
                        <a:latin typeface="Cambria Math" panose="02040503050406030204" pitchFamily="18" charset="0"/>
                        <a:cs typeface="DaunPenh" pitchFamily="2" charset="0"/>
                      </a:rPr>
                      <m:t>[</m:t>
                    </m:r>
                    <m:r>
                      <m:rPr>
                        <m:sty m:val="p"/>
                      </m:rPr>
                      <a:rPr lang="en-US" sz="2000">
                        <a:latin typeface="Cambria Math" panose="02040503050406030204" pitchFamily="18" charset="0"/>
                        <a:cs typeface="DaunPenh" pitchFamily="2" charset="0"/>
                      </a:rPr>
                      <m:t>μ</m:t>
                    </m:r>
                    <m:r>
                      <m:rPr>
                        <m:sty m:val="p"/>
                      </m:rPr>
                      <a:rPr lang="en-US" sz="2000">
                        <a:latin typeface="Cambria Math" panose="02040503050406030204" pitchFamily="18" charset="0"/>
                        <a:cs typeface="DaunPenh" pitchFamily="2" charset="0"/>
                      </a:rPr>
                      <m:t>g</m:t>
                    </m:r>
                    <m:r>
                      <a:rPr lang="en-US" sz="2000">
                        <a:latin typeface="Cambria Math" panose="02040503050406030204" pitchFamily="18" charset="0"/>
                        <a:cs typeface="DaunPenh" pitchFamily="2" charset="0"/>
                      </a:rPr>
                      <m:t> </m:t>
                    </m:r>
                    <m:sSup>
                      <m:sSupPr>
                        <m:ctrlPr>
                          <a:rPr lang="en-US" sz="2000" i="1">
                            <a:latin typeface="Cambria Math" panose="02040503050406030204" pitchFamily="18" charset="0"/>
                            <a:cs typeface="DaunPenh" pitchFamily="2" charset="0"/>
                          </a:rPr>
                        </m:ctrlPr>
                      </m:sSupPr>
                      <m:e>
                        <m:r>
                          <m:rPr>
                            <m:sty m:val="p"/>
                          </m:rPr>
                          <a:rPr lang="en-US" sz="2000">
                            <a:latin typeface="Cambria Math" panose="02040503050406030204" pitchFamily="18" charset="0"/>
                            <a:cs typeface="DaunPenh" pitchFamily="2" charset="0"/>
                          </a:rPr>
                          <m:t>m</m:t>
                        </m:r>
                      </m:e>
                      <m:sup>
                        <m:r>
                          <a:rPr lang="en-US" sz="2000">
                            <a:latin typeface="Cambria Math" panose="02040503050406030204" pitchFamily="18" charset="0"/>
                            <a:cs typeface="DaunPenh" pitchFamily="2" charset="0"/>
                          </a:rPr>
                          <m:t>−3</m:t>
                        </m:r>
                      </m:sup>
                    </m:sSup>
                    <m:r>
                      <a:rPr lang="en-US" sz="2000">
                        <a:latin typeface="Cambria Math" panose="02040503050406030204" pitchFamily="18" charset="0"/>
                        <a:cs typeface="DaunPenh" pitchFamily="2" charset="0"/>
                      </a:rPr>
                      <m:t>]</m:t>
                    </m:r>
                  </m:oMath>
                </a14:m>
                <a:r>
                  <a:rPr lang="en-US" sz="3000" dirty="0">
                    <a:latin typeface="DaunPenh" pitchFamily="2" charset="0"/>
                    <a:cs typeface="DaunPenh" pitchFamily="2" charset="0"/>
                  </a:rPr>
                  <a:t>. </a:t>
                </a:r>
              </a:p>
              <a:p>
                <a:pPr marL="0" indent="0" algn="l">
                  <a:buNone/>
                </a:pPr>
                <a:endParaRPr lang="en-US" sz="3000" dirty="0">
                  <a:latin typeface="DaunPenh" pitchFamily="2" charset="0"/>
                  <a:cs typeface="DaunPenh" pitchFamily="2" charset="0"/>
                </a:endParaRPr>
              </a:p>
              <a:p>
                <a:pPr marL="0" indent="0">
                  <a:buNone/>
                </a:pPr>
                <a14:m>
                  <m:oMathPara xmlns:m="http://schemas.openxmlformats.org/officeDocument/2006/math">
                    <m:oMathParaPr>
                      <m:jc m:val="centerGroup"/>
                    </m:oMathParaPr>
                    <m:oMath xmlns:m="http://schemas.openxmlformats.org/officeDocument/2006/math">
                      <m:d>
                        <m:dPr>
                          <m:begChr m:val=""/>
                          <m:endChr m:val="|"/>
                          <m:ctrlPr>
                            <a:rPr lang="en-US" sz="2400" i="1"/>
                          </m:ctrlPr>
                        </m:dPr>
                        <m:e>
                          <m:sSub>
                            <m:sSubPr>
                              <m:ctrlPr>
                                <a:rPr lang="en-US" sz="2400" i="1"/>
                              </m:ctrlPr>
                            </m:sSubPr>
                            <m:e>
                              <m:acc>
                                <m:accPr>
                                  <m:chr m:val="̂"/>
                                  <m:ctrlPr>
                                    <a:rPr lang="en-US" sz="2400" i="1"/>
                                  </m:ctrlPr>
                                </m:accPr>
                                <m:e>
                                  <m:r>
                                    <a:rPr lang="en-US" sz="2400" i="1"/>
                                    <m:t>𝑐</m:t>
                                  </m:r>
                                </m:e>
                              </m:acc>
                            </m:e>
                            <m:sub>
                              <m:r>
                                <a:rPr lang="en-US" sz="2400" i="1"/>
                                <m:t>𝜔</m:t>
                              </m:r>
                            </m:sub>
                          </m:sSub>
                          <m:r>
                            <a:rPr lang="en-US" sz="2400" i="1"/>
                            <m:t>(</m:t>
                          </m:r>
                          <m:r>
                            <a:rPr lang="en-US" sz="2400" i="1"/>
                            <m:t>𝑡</m:t>
                          </m:r>
                          <m:r>
                            <a:rPr lang="en-US" sz="2400" i="1"/>
                            <m:t>)=</m:t>
                          </m:r>
                          <m:nary>
                            <m:naryPr>
                              <m:chr m:val="∑"/>
                              <m:limLoc m:val="undOvr"/>
                              <m:supHide m:val="on"/>
                              <m:ctrlPr>
                                <a:rPr lang="en-US" sz="2400" i="1"/>
                              </m:ctrlPr>
                            </m:naryPr>
                            <m:sub>
                              <m:r>
                                <a:rPr lang="en-US" sz="2400" i="1"/>
                                <m:t>𝑠</m:t>
                              </m:r>
                            </m:sub>
                            <m:sup/>
                            <m:e>
                              <m:sSub>
                                <m:sSubPr>
                                  <m:ctrlPr>
                                    <a:rPr lang="en-US" sz="2400" i="1"/>
                                  </m:ctrlPr>
                                </m:sSubPr>
                                <m:e>
                                  <m:r>
                                    <a:rPr lang="en-US" sz="2400" i="1"/>
                                    <m:t>𝑚</m:t>
                                  </m:r>
                                </m:e>
                                <m:sub>
                                  <m:r>
                                    <a:rPr lang="en-US" sz="2400" i="1"/>
                                    <m:t>𝑠</m:t>
                                  </m:r>
                                  <m:r>
                                    <a:rPr lang="en-US" sz="2400" i="1"/>
                                    <m:t>𝜔</m:t>
                                  </m:r>
                                </m:sub>
                              </m:sSub>
                              <m:r>
                                <a:rPr lang="en-US" sz="2400" i="1"/>
                                <m:t>∙ </m:t>
                              </m:r>
                              <m:sSub>
                                <m:sSubPr>
                                  <m:ctrlPr>
                                    <a:rPr lang="en-US" sz="2400" i="1"/>
                                  </m:ctrlPr>
                                </m:sSubPr>
                                <m:e>
                                  <m:r>
                                    <m:rPr>
                                      <m:sty m:val="p"/>
                                    </m:rPr>
                                    <a:rPr lang="en-US" sz="2400"/>
                                    <m:t>q</m:t>
                                  </m:r>
                                </m:e>
                                <m:sub>
                                  <m:r>
                                    <m:rPr>
                                      <m:sty m:val="p"/>
                                    </m:rPr>
                                    <a:rPr lang="en-US" sz="2400"/>
                                    <m:t>s</m:t>
                                  </m:r>
                                </m:sub>
                              </m:sSub>
                              <m:r>
                                <a:rPr lang="en-US" sz="2400"/>
                                <m:t>(</m:t>
                              </m:r>
                              <m:r>
                                <m:rPr>
                                  <m:sty m:val="p"/>
                                </m:rPr>
                                <a:rPr lang="en-US" sz="2400"/>
                                <m:t>t</m:t>
                              </m:r>
                              <m:r>
                                <a:rPr lang="en-US" sz="2400"/>
                                <m:t>) </m:t>
                              </m:r>
                            </m:e>
                          </m:nary>
                          <m:r>
                            <a:rPr lang="en-US" sz="2400" i="1"/>
                            <m:t> </m:t>
                          </m:r>
                        </m:e>
                      </m:d>
                      <m:r>
                        <a:rPr lang="en-US" sz="2400" i="1"/>
                        <m:t> ∀</m:t>
                      </m:r>
                      <m:r>
                        <a:rPr lang="en-US" sz="2400" i="1"/>
                        <m:t>𝜔</m:t>
                      </m:r>
                      <m:r>
                        <a:rPr lang="en-US" sz="2400" i="1"/>
                        <m:t>∈</m:t>
                      </m:r>
                      <m:d>
                        <m:dPr>
                          <m:begChr m:val="{"/>
                          <m:endChr m:val="}"/>
                          <m:ctrlPr>
                            <a:rPr lang="en-US" sz="2400" i="1"/>
                          </m:ctrlPr>
                        </m:dPr>
                        <m:e>
                          <m:r>
                            <a:rPr lang="en-US" sz="2400" i="1"/>
                            <m:t>𝛺</m:t>
                          </m:r>
                        </m:e>
                      </m:d>
                      <m:r>
                        <a:rPr lang="en-US" sz="2400" i="1"/>
                        <m:t>, ∀</m:t>
                      </m:r>
                      <m:r>
                        <a:rPr lang="en-US" sz="2400" i="1"/>
                        <m:t>𝑠</m:t>
                      </m:r>
                      <m:r>
                        <a:rPr lang="en-US" sz="2400" i="1"/>
                        <m:t>∈</m:t>
                      </m:r>
                      <m:d>
                        <m:dPr>
                          <m:begChr m:val="{"/>
                          <m:endChr m:val="}"/>
                          <m:ctrlPr>
                            <a:rPr lang="en-US" sz="2400" i="1"/>
                          </m:ctrlPr>
                        </m:dPr>
                        <m:e>
                          <m:r>
                            <a:rPr lang="en-US" sz="2400" i="1"/>
                            <m:t>𝑆</m:t>
                          </m:r>
                        </m:e>
                      </m:d>
                    </m:oMath>
                  </m:oMathPara>
                </a14:m>
                <a:endParaRPr lang="en-US" sz="2400" dirty="0"/>
              </a:p>
            </p:txBody>
          </p:sp>
        </mc:Choice>
        <mc:Fallback>
          <p:sp>
            <p:nvSpPr>
              <p:cNvPr id="3" name="Content Placeholder 2">
                <a:extLst>
                  <a:ext uri="{FF2B5EF4-FFF2-40B4-BE49-F238E27FC236}">
                    <a16:creationId xmlns:a16="http://schemas.microsoft.com/office/drawing/2014/main" id="{73BBF58E-4760-C940-8135-E435BD52FE67}"/>
                  </a:ext>
                </a:extLst>
              </p:cNvPr>
              <p:cNvSpPr>
                <a:spLocks noGrp="1" noRot="1" noChangeAspect="1" noMove="1" noResize="1" noEditPoints="1" noAdjustHandles="1" noChangeArrowheads="1" noChangeShapeType="1" noTextEdit="1"/>
              </p:cNvSpPr>
              <p:nvPr>
                <p:ph idx="1"/>
              </p:nvPr>
            </p:nvSpPr>
            <p:spPr>
              <a:blipFill>
                <a:blip r:embed="rId3"/>
                <a:stretch>
                  <a:fillRect l="-1206" t="-1170" r="-1206" b="-69006"/>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2896E052-2C88-6E49-9F04-A008312DBA42}"/>
              </a:ext>
            </a:extLst>
          </p:cNvPr>
          <p:cNvSpPr>
            <a:spLocks noGrp="1"/>
          </p:cNvSpPr>
          <p:nvPr>
            <p:ph type="sldNum" sz="quarter" idx="12"/>
          </p:nvPr>
        </p:nvSpPr>
        <p:spPr/>
        <p:txBody>
          <a:bodyPr/>
          <a:lstStyle/>
          <a:p>
            <a:fld id="{CBA4AC6D-9836-9F4A-961A-ECAC0CEAF37F}" type="slidenum">
              <a:rPr lang="en-US" smtClean="0"/>
              <a:t>16</a:t>
            </a:fld>
            <a:endParaRPr lang="en-US"/>
          </a:p>
        </p:txBody>
      </p:sp>
      <p:grpSp>
        <p:nvGrpSpPr>
          <p:cNvPr id="6" name="Group 5">
            <a:extLst>
              <a:ext uri="{FF2B5EF4-FFF2-40B4-BE49-F238E27FC236}">
                <a16:creationId xmlns:a16="http://schemas.microsoft.com/office/drawing/2014/main" id="{8C6029BD-8550-1C4F-A4B2-83CE95FFCC10}"/>
              </a:ext>
            </a:extLst>
          </p:cNvPr>
          <p:cNvGrpSpPr/>
          <p:nvPr/>
        </p:nvGrpSpPr>
        <p:grpSpPr>
          <a:xfrm>
            <a:off x="9433560" y="6293521"/>
            <a:ext cx="2432304" cy="523220"/>
            <a:chOff x="219456" y="6382512"/>
            <a:chExt cx="2432304" cy="523220"/>
          </a:xfrm>
        </p:grpSpPr>
        <p:cxnSp>
          <p:nvCxnSpPr>
            <p:cNvPr id="7" name="Straight Connector 6">
              <a:extLst>
                <a:ext uri="{FF2B5EF4-FFF2-40B4-BE49-F238E27FC236}">
                  <a16:creationId xmlns:a16="http://schemas.microsoft.com/office/drawing/2014/main" id="{E63269E6-30F9-2948-B686-6C7D78977883}"/>
                </a:ext>
              </a:extLst>
            </p:cNvPr>
            <p:cNvCxnSpPr/>
            <p:nvPr/>
          </p:nvCxnSpPr>
          <p:spPr>
            <a:xfrm>
              <a:off x="219456" y="6382512"/>
              <a:ext cx="2432304" cy="0"/>
            </a:xfrm>
            <a:prstGeom prst="line">
              <a:avLst/>
            </a:prstGeom>
            <a:ln w="15875">
              <a:solidFill>
                <a:srgbClr val="E94C00"/>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86ADE546-C15D-6949-AEB4-615868D44052}"/>
                </a:ext>
              </a:extLst>
            </p:cNvPr>
            <p:cNvSpPr/>
            <p:nvPr/>
          </p:nvSpPr>
          <p:spPr>
            <a:xfrm>
              <a:off x="402336" y="6382512"/>
              <a:ext cx="1067921" cy="523220"/>
            </a:xfrm>
            <a:prstGeom prst="rect">
              <a:avLst/>
            </a:prstGeom>
          </p:spPr>
          <p:txBody>
            <a:bodyPr wrap="none">
              <a:spAutoFit/>
            </a:bodyPr>
            <a:lstStyle/>
            <a:p>
              <a:r>
                <a:rPr lang="en-US" sz="2800" dirty="0">
                  <a:solidFill>
                    <a:srgbClr val="E94C00"/>
                  </a:solidFill>
                  <a:latin typeface="DaunPenh" pitchFamily="2" charset="0"/>
                  <a:cs typeface="DaunPenh" pitchFamily="2" charset="0"/>
                </a:rPr>
                <a:t>Methods</a:t>
              </a:r>
              <a:endParaRPr lang="en-US" sz="2800" dirty="0">
                <a:solidFill>
                  <a:srgbClr val="E94C00"/>
                </a:solidFill>
              </a:endParaRPr>
            </a:p>
          </p:txBody>
        </p:sp>
      </p:grpSp>
    </p:spTree>
    <p:extLst>
      <p:ext uri="{BB962C8B-B14F-4D97-AF65-F5344CB8AC3E}">
        <p14:creationId xmlns:p14="http://schemas.microsoft.com/office/powerpoint/2010/main" val="33493793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B1F60-937D-A046-A913-DFB81635945A}"/>
              </a:ext>
            </a:extLst>
          </p:cNvPr>
          <p:cNvSpPr>
            <a:spLocks noGrp="1"/>
          </p:cNvSpPr>
          <p:nvPr>
            <p:ph type="title"/>
          </p:nvPr>
        </p:nvSpPr>
        <p:spPr/>
        <p:txBody>
          <a:bodyPr>
            <a:normAutofit/>
          </a:bodyPr>
          <a:lstStyle/>
          <a:p>
            <a:r>
              <a:rPr lang="en-US" sz="7200" dirty="0">
                <a:solidFill>
                  <a:schemeClr val="tx1">
                    <a:lumMod val="85000"/>
                    <a:lumOff val="15000"/>
                  </a:schemeClr>
                </a:solidFill>
                <a:latin typeface="DaunPenh" pitchFamily="2" charset="0"/>
                <a:cs typeface="DaunPenh" pitchFamily="2" charset="0"/>
              </a:rPr>
              <a:t>Problem formulation - </a:t>
            </a:r>
            <a:r>
              <a:rPr lang="en-US" sz="7200" dirty="0">
                <a:solidFill>
                  <a:srgbClr val="E94C00"/>
                </a:solidFill>
                <a:latin typeface="DaunPenh" pitchFamily="2" charset="0"/>
                <a:cs typeface="DaunPenh" pitchFamily="2" charset="0"/>
              </a:rPr>
              <a:t>PED</a:t>
            </a:r>
            <a:endParaRPr lang="en-US" sz="7200" dirty="0">
              <a:solidFill>
                <a:srgbClr val="E94C00"/>
              </a:solidFill>
            </a:endParaRP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73BBF58E-4760-C940-8135-E435BD52FE67}"/>
                  </a:ext>
                </a:extLst>
              </p:cNvPr>
              <p:cNvSpPr>
                <a:spLocks noGrp="1"/>
              </p:cNvSpPr>
              <p:nvPr>
                <p:ph idx="1"/>
              </p:nvPr>
            </p:nvSpPr>
            <p:spPr>
              <a:xfrm>
                <a:off x="838200" y="1825625"/>
                <a:ext cx="10811256" cy="4351338"/>
              </a:xfrm>
            </p:spPr>
            <p:txBody>
              <a:bodyPr>
                <a:normAutofit/>
              </a:bodyPr>
              <a:lstStyle/>
              <a:p>
                <a:pPr algn="just"/>
                <a:r>
                  <a:rPr lang="en-US" sz="3000" dirty="0">
                    <a:latin typeface="DaunPenh" pitchFamily="2" charset="0"/>
                    <a:cs typeface="DaunPenh" pitchFamily="2" charset="0"/>
                  </a:rPr>
                  <a:t>Main goal: finding an optimal deployment (number and locations) of a set of sensors </a:t>
                </a:r>
                <a14:m>
                  <m:oMath xmlns:m="http://schemas.openxmlformats.org/officeDocument/2006/math">
                    <m:r>
                      <a:rPr lang="en-US" sz="3000">
                        <a:latin typeface="DaunPenh" pitchFamily="2" charset="0"/>
                        <a:cs typeface="DaunPenh" pitchFamily="2" charset="0"/>
                      </a:rPr>
                      <m:t>{</m:t>
                    </m:r>
                    <m:r>
                      <m:rPr>
                        <m:sty m:val="p"/>
                      </m:rPr>
                      <a:rPr lang="en-US" sz="3000">
                        <a:latin typeface="DaunPenh" pitchFamily="2" charset="0"/>
                        <a:cs typeface="DaunPenh" pitchFamily="2" charset="0"/>
                      </a:rPr>
                      <m:t>R</m:t>
                    </m:r>
                    <m:r>
                      <a:rPr lang="en-US" sz="3000">
                        <a:latin typeface="DaunPenh" pitchFamily="2" charset="0"/>
                        <a:cs typeface="DaunPenh" pitchFamily="2" charset="0"/>
                      </a:rPr>
                      <m:t>}</m:t>
                    </m:r>
                  </m:oMath>
                </a14:m>
                <a:r>
                  <a:rPr lang="en-US" sz="3000" dirty="0">
                    <a:latin typeface="DaunPenh" pitchFamily="2" charset="0"/>
                    <a:cs typeface="DaunPenh" pitchFamily="2" charset="0"/>
                  </a:rPr>
                  <a:t>, considering a set of potential positions in the region of interest, so a possible increase in industrial gas emissions is more likely to be detected and the source-term estimation problem is more likely to be resolved. </a:t>
                </a:r>
              </a:p>
              <a:p>
                <a:pPr algn="just"/>
                <a:r>
                  <a:rPr lang="en-US" sz="3000" dirty="0">
                    <a:latin typeface="DaunPenh" pitchFamily="2" charset="0"/>
                    <a:cs typeface="DaunPenh" pitchFamily="2" charset="0"/>
                  </a:rPr>
                  <a:t>Pairwise Euclidean Distance (PED) - a criterion that incorporates the sensitivity of the deployed network to changes in the source term.</a:t>
                </a:r>
              </a:p>
              <a:p>
                <a:pPr marL="0" indent="0">
                  <a:buNone/>
                </a:pPr>
                <a:r>
                  <a:rPr lang="en-US" sz="3200" dirty="0">
                    <a:cs typeface="DaunPenh" pitchFamily="2" charset="0"/>
                  </a:rPr>
                  <a:t>		</a:t>
                </a:r>
                <a14:m>
                  <m:oMath xmlns:m="http://schemas.openxmlformats.org/officeDocument/2006/math">
                    <m:sSub>
                      <m:sSubPr>
                        <m:ctrlPr>
                          <a:rPr lang="en-US" sz="3000" i="1">
                            <a:latin typeface="Cambria Math" panose="02040503050406030204" pitchFamily="18" charset="0"/>
                            <a:cs typeface="DaunPenh" pitchFamily="2" charset="0"/>
                          </a:rPr>
                        </m:ctrlPr>
                      </m:sSubPr>
                      <m:e>
                        <m:r>
                          <m:rPr>
                            <m:sty m:val="p"/>
                          </m:rPr>
                          <a:rPr lang="en-US" sz="3000">
                            <a:latin typeface="Cambria Math" panose="02040503050406030204" pitchFamily="18" charset="0"/>
                            <a:cs typeface="DaunPenh" pitchFamily="2" charset="0"/>
                          </a:rPr>
                          <m:t>PED</m:t>
                        </m:r>
                      </m:e>
                      <m:sub>
                        <m:sSup>
                          <m:sSupPr>
                            <m:ctrlPr>
                              <a:rPr lang="en-US" sz="3000" i="1">
                                <a:latin typeface="Cambria Math" panose="02040503050406030204" pitchFamily="18" charset="0"/>
                                <a:cs typeface="DaunPenh" pitchFamily="2" charset="0"/>
                              </a:rPr>
                            </m:ctrlPr>
                          </m:sSupPr>
                          <m:e>
                            <m:r>
                              <a:rPr lang="en-US" sz="3000">
                                <a:latin typeface="Cambria Math" panose="02040503050406030204" pitchFamily="18" charset="0"/>
                                <a:cs typeface="DaunPenh" pitchFamily="2" charset="0"/>
                              </a:rPr>
                              <m:t>{</m:t>
                            </m:r>
                            <m:r>
                              <m:rPr>
                                <m:sty m:val="p"/>
                              </m:rPr>
                              <a:rPr lang="en-US" sz="3000">
                                <a:latin typeface="Cambria Math" panose="02040503050406030204" pitchFamily="18" charset="0"/>
                                <a:cs typeface="DaunPenh" pitchFamily="2" charset="0"/>
                              </a:rPr>
                              <m:t>S</m:t>
                            </m:r>
                          </m:e>
                          <m:sup>
                            <m:r>
                              <a:rPr lang="en-US" sz="3000">
                                <a:latin typeface="Cambria Math" panose="02040503050406030204" pitchFamily="18" charset="0"/>
                                <a:cs typeface="DaunPenh" pitchFamily="2" charset="0"/>
                              </a:rPr>
                              <m:t>′</m:t>
                            </m:r>
                          </m:sup>
                        </m:sSup>
                        <m:r>
                          <a:rPr lang="en-US" sz="3000">
                            <a:latin typeface="Cambria Math" panose="02040503050406030204" pitchFamily="18" charset="0"/>
                            <a:cs typeface="DaunPenh" pitchFamily="2" charset="0"/>
                          </a:rPr>
                          <m:t>},{</m:t>
                        </m:r>
                        <m:sSup>
                          <m:sSupPr>
                            <m:ctrlPr>
                              <a:rPr lang="en-US" sz="3000" i="1">
                                <a:latin typeface="Cambria Math" panose="02040503050406030204" pitchFamily="18" charset="0"/>
                                <a:cs typeface="DaunPenh" pitchFamily="2" charset="0"/>
                              </a:rPr>
                            </m:ctrlPr>
                          </m:sSupPr>
                          <m:e>
                            <m:r>
                              <m:rPr>
                                <m:sty m:val="p"/>
                              </m:rPr>
                              <a:rPr lang="en-US" sz="3000">
                                <a:latin typeface="Cambria Math" panose="02040503050406030204" pitchFamily="18" charset="0"/>
                                <a:cs typeface="DaunPenh" pitchFamily="2" charset="0"/>
                              </a:rPr>
                              <m:t>S</m:t>
                            </m:r>
                          </m:e>
                          <m:sup>
                            <m:r>
                              <a:rPr lang="en-US" sz="3000">
                                <a:latin typeface="Cambria Math" panose="02040503050406030204" pitchFamily="18" charset="0"/>
                                <a:cs typeface="DaunPenh" pitchFamily="2" charset="0"/>
                              </a:rPr>
                              <m:t>′′</m:t>
                            </m:r>
                          </m:sup>
                        </m:sSup>
                        <m:r>
                          <a:rPr lang="en-US" sz="3000">
                            <a:latin typeface="Cambria Math" panose="02040503050406030204" pitchFamily="18" charset="0"/>
                            <a:cs typeface="DaunPenh" pitchFamily="2" charset="0"/>
                          </a:rPr>
                          <m:t>}</m:t>
                        </m:r>
                      </m:sub>
                    </m:sSub>
                    <m:r>
                      <a:rPr lang="en-US" sz="3000">
                        <a:latin typeface="Cambria Math" panose="02040503050406030204" pitchFamily="18" charset="0"/>
                        <a:cs typeface="DaunPenh" pitchFamily="2" charset="0"/>
                      </a:rPr>
                      <m:t>=</m:t>
                    </m:r>
                    <m:rad>
                      <m:radPr>
                        <m:degHide m:val="on"/>
                        <m:ctrlPr>
                          <a:rPr lang="en-US" sz="3000" i="1">
                            <a:latin typeface="Cambria Math" panose="02040503050406030204" pitchFamily="18" charset="0"/>
                            <a:cs typeface="DaunPenh" pitchFamily="2" charset="0"/>
                          </a:rPr>
                        </m:ctrlPr>
                      </m:radPr>
                      <m:deg/>
                      <m:e>
                        <m:nary>
                          <m:naryPr>
                            <m:chr m:val="∑"/>
                            <m:limLoc m:val="undOvr"/>
                            <m:ctrlPr>
                              <a:rPr lang="en-US" sz="3000" i="1">
                                <a:latin typeface="Cambria Math" panose="02040503050406030204" pitchFamily="18" charset="0"/>
                                <a:cs typeface="DaunPenh" pitchFamily="2" charset="0"/>
                              </a:rPr>
                            </m:ctrlPr>
                          </m:naryPr>
                          <m:sub>
                            <m:r>
                              <m:rPr>
                                <m:sty m:val="p"/>
                              </m:rPr>
                              <a:rPr lang="en-US" sz="3000">
                                <a:latin typeface="Cambria Math" panose="02040503050406030204" pitchFamily="18" charset="0"/>
                                <a:cs typeface="DaunPenh" pitchFamily="2" charset="0"/>
                              </a:rPr>
                              <m:t>r</m:t>
                            </m:r>
                            <m:r>
                              <a:rPr lang="en-US" sz="3000">
                                <a:latin typeface="Cambria Math" panose="02040503050406030204" pitchFamily="18" charset="0"/>
                                <a:cs typeface="DaunPenh" pitchFamily="2" charset="0"/>
                              </a:rPr>
                              <m:t>=1</m:t>
                            </m:r>
                          </m:sub>
                          <m:sup>
                            <m:r>
                              <a:rPr lang="en-US" sz="3000">
                                <a:latin typeface="Cambria Math" panose="02040503050406030204" pitchFamily="18" charset="0"/>
                                <a:cs typeface="DaunPenh" pitchFamily="2" charset="0"/>
                              </a:rPr>
                              <m:t>|</m:t>
                            </m:r>
                            <m:r>
                              <m:rPr>
                                <m:sty m:val="p"/>
                              </m:rPr>
                              <a:rPr lang="en-US" sz="3000">
                                <a:latin typeface="Cambria Math" panose="02040503050406030204" pitchFamily="18" charset="0"/>
                                <a:cs typeface="DaunPenh" pitchFamily="2" charset="0"/>
                              </a:rPr>
                              <m:t>R</m:t>
                            </m:r>
                            <m:r>
                              <a:rPr lang="en-US" sz="3000">
                                <a:latin typeface="Cambria Math" panose="02040503050406030204" pitchFamily="18" charset="0"/>
                                <a:cs typeface="DaunPenh" pitchFamily="2" charset="0"/>
                              </a:rPr>
                              <m:t>|</m:t>
                            </m:r>
                          </m:sup>
                          <m:e>
                            <m:sSup>
                              <m:sSupPr>
                                <m:ctrlPr>
                                  <a:rPr lang="en-US" sz="3000" i="1">
                                    <a:latin typeface="Cambria Math" panose="02040503050406030204" pitchFamily="18" charset="0"/>
                                    <a:cs typeface="DaunPenh" pitchFamily="2" charset="0"/>
                                  </a:rPr>
                                </m:ctrlPr>
                              </m:sSupPr>
                              <m:e>
                                <m:d>
                                  <m:dPr>
                                    <m:ctrlPr>
                                      <a:rPr lang="en-US" sz="3000" i="1">
                                        <a:latin typeface="Cambria Math" panose="02040503050406030204" pitchFamily="18" charset="0"/>
                                        <a:cs typeface="DaunPenh" pitchFamily="2" charset="0"/>
                                      </a:rPr>
                                    </m:ctrlPr>
                                  </m:dPr>
                                  <m:e>
                                    <m:sSubSup>
                                      <m:sSubSupPr>
                                        <m:ctrlPr>
                                          <a:rPr lang="en-US" sz="3000" i="1">
                                            <a:latin typeface="Cambria Math" panose="02040503050406030204" pitchFamily="18" charset="0"/>
                                            <a:cs typeface="DaunPenh" pitchFamily="2" charset="0"/>
                                          </a:rPr>
                                        </m:ctrlPr>
                                      </m:sSubSupPr>
                                      <m:e>
                                        <m:r>
                                          <m:rPr>
                                            <m:sty m:val="p"/>
                                          </m:rPr>
                                          <a:rPr lang="en-US" sz="3000">
                                            <a:latin typeface="Cambria Math" panose="02040503050406030204" pitchFamily="18" charset="0"/>
                                            <a:cs typeface="DaunPenh" pitchFamily="2" charset="0"/>
                                          </a:rPr>
                                          <m:t>C</m:t>
                                        </m:r>
                                      </m:e>
                                      <m:sub>
                                        <m:r>
                                          <m:rPr>
                                            <m:sty m:val="p"/>
                                          </m:rPr>
                                          <a:rPr lang="en-US" sz="3000">
                                            <a:latin typeface="Cambria Math" panose="02040503050406030204" pitchFamily="18" charset="0"/>
                                            <a:cs typeface="DaunPenh" pitchFamily="2" charset="0"/>
                                          </a:rPr>
                                          <m:t>r</m:t>
                                        </m:r>
                                      </m:sub>
                                      <m:sup>
                                        <m:d>
                                          <m:dPr>
                                            <m:begChr m:val="{"/>
                                            <m:endChr m:val="}"/>
                                            <m:ctrlPr>
                                              <a:rPr lang="en-US" sz="3000" i="1">
                                                <a:latin typeface="Cambria Math" panose="02040503050406030204" pitchFamily="18" charset="0"/>
                                                <a:cs typeface="DaunPenh" pitchFamily="2" charset="0"/>
                                              </a:rPr>
                                            </m:ctrlPr>
                                          </m:dPr>
                                          <m:e>
                                            <m:sSup>
                                              <m:sSupPr>
                                                <m:ctrlPr>
                                                  <a:rPr lang="en-US" sz="3000" i="1">
                                                    <a:latin typeface="Cambria Math" panose="02040503050406030204" pitchFamily="18" charset="0"/>
                                                    <a:cs typeface="DaunPenh" pitchFamily="2" charset="0"/>
                                                  </a:rPr>
                                                </m:ctrlPr>
                                              </m:sSupPr>
                                              <m:e>
                                                <m:r>
                                                  <m:rPr>
                                                    <m:sty m:val="p"/>
                                                  </m:rPr>
                                                  <a:rPr lang="en-US" sz="3000">
                                                    <a:latin typeface="Cambria Math" panose="02040503050406030204" pitchFamily="18" charset="0"/>
                                                    <a:cs typeface="DaunPenh" pitchFamily="2" charset="0"/>
                                                  </a:rPr>
                                                  <m:t>S</m:t>
                                                </m:r>
                                              </m:e>
                                              <m:sup>
                                                <m:r>
                                                  <a:rPr lang="en-US" sz="3000">
                                                    <a:latin typeface="Cambria Math" panose="02040503050406030204" pitchFamily="18" charset="0"/>
                                                    <a:cs typeface="DaunPenh" pitchFamily="2" charset="0"/>
                                                  </a:rPr>
                                                  <m:t>′</m:t>
                                                </m:r>
                                              </m:sup>
                                            </m:sSup>
                                          </m:e>
                                        </m:d>
                                      </m:sup>
                                    </m:sSubSup>
                                    <m:r>
                                      <a:rPr lang="en-US" sz="3000">
                                        <a:latin typeface="Cambria Math" panose="02040503050406030204" pitchFamily="18" charset="0"/>
                                        <a:cs typeface="DaunPenh" pitchFamily="2" charset="0"/>
                                      </a:rPr>
                                      <m:t>−</m:t>
                                    </m:r>
                                    <m:sSubSup>
                                      <m:sSubSupPr>
                                        <m:ctrlPr>
                                          <a:rPr lang="en-US" sz="3000" i="1">
                                            <a:latin typeface="Cambria Math" panose="02040503050406030204" pitchFamily="18" charset="0"/>
                                            <a:cs typeface="DaunPenh" pitchFamily="2" charset="0"/>
                                          </a:rPr>
                                        </m:ctrlPr>
                                      </m:sSubSupPr>
                                      <m:e>
                                        <m:r>
                                          <m:rPr>
                                            <m:sty m:val="p"/>
                                          </m:rPr>
                                          <a:rPr lang="en-US" sz="3000">
                                            <a:latin typeface="Cambria Math" panose="02040503050406030204" pitchFamily="18" charset="0"/>
                                            <a:cs typeface="DaunPenh" pitchFamily="2" charset="0"/>
                                          </a:rPr>
                                          <m:t>C</m:t>
                                        </m:r>
                                      </m:e>
                                      <m:sub>
                                        <m:r>
                                          <m:rPr>
                                            <m:sty m:val="p"/>
                                          </m:rPr>
                                          <a:rPr lang="en-US" sz="3000">
                                            <a:latin typeface="Cambria Math" panose="02040503050406030204" pitchFamily="18" charset="0"/>
                                            <a:cs typeface="DaunPenh" pitchFamily="2" charset="0"/>
                                          </a:rPr>
                                          <m:t>r</m:t>
                                        </m:r>
                                      </m:sub>
                                      <m:sup>
                                        <m:d>
                                          <m:dPr>
                                            <m:begChr m:val="{"/>
                                            <m:endChr m:val="}"/>
                                            <m:ctrlPr>
                                              <a:rPr lang="en-US" sz="3000" i="1">
                                                <a:latin typeface="Cambria Math" panose="02040503050406030204" pitchFamily="18" charset="0"/>
                                                <a:cs typeface="DaunPenh" pitchFamily="2" charset="0"/>
                                              </a:rPr>
                                            </m:ctrlPr>
                                          </m:dPr>
                                          <m:e>
                                            <m:sSup>
                                              <m:sSupPr>
                                                <m:ctrlPr>
                                                  <a:rPr lang="en-US" sz="3000" i="1">
                                                    <a:latin typeface="Cambria Math" panose="02040503050406030204" pitchFamily="18" charset="0"/>
                                                    <a:cs typeface="DaunPenh" pitchFamily="2" charset="0"/>
                                                  </a:rPr>
                                                </m:ctrlPr>
                                              </m:sSupPr>
                                              <m:e>
                                                <m:r>
                                                  <m:rPr>
                                                    <m:sty m:val="p"/>
                                                  </m:rPr>
                                                  <a:rPr lang="en-US" sz="3000">
                                                    <a:latin typeface="Cambria Math" panose="02040503050406030204" pitchFamily="18" charset="0"/>
                                                    <a:cs typeface="DaunPenh" pitchFamily="2" charset="0"/>
                                                  </a:rPr>
                                                  <m:t>S</m:t>
                                                </m:r>
                                              </m:e>
                                              <m:sup>
                                                <m:r>
                                                  <a:rPr lang="en-US" sz="3000">
                                                    <a:latin typeface="Cambria Math" panose="02040503050406030204" pitchFamily="18" charset="0"/>
                                                    <a:cs typeface="DaunPenh" pitchFamily="2" charset="0"/>
                                                  </a:rPr>
                                                  <m:t>′′</m:t>
                                                </m:r>
                                              </m:sup>
                                            </m:sSup>
                                          </m:e>
                                        </m:d>
                                      </m:sup>
                                    </m:sSubSup>
                                  </m:e>
                                </m:d>
                              </m:e>
                              <m:sup>
                                <m:r>
                                  <a:rPr lang="en-US" sz="3000">
                                    <a:latin typeface="Cambria Math" panose="02040503050406030204" pitchFamily="18" charset="0"/>
                                    <a:cs typeface="DaunPenh" pitchFamily="2" charset="0"/>
                                  </a:rPr>
                                  <m:t>2</m:t>
                                </m:r>
                              </m:sup>
                            </m:sSup>
                          </m:e>
                        </m:nary>
                      </m:e>
                    </m:rad>
                  </m:oMath>
                </a14:m>
                <a:r>
                  <a:rPr lang="en-US" sz="3200" dirty="0">
                    <a:latin typeface="DaunPenh" pitchFamily="2" charset="0"/>
                    <a:cs typeface="DaunPenh" pitchFamily="2" charset="0"/>
                  </a:rPr>
                  <a:t> </a:t>
                </a:r>
                <a:endParaRPr lang="en-US" sz="3000" dirty="0">
                  <a:latin typeface="DaunPenh" pitchFamily="2" charset="0"/>
                  <a:cs typeface="DaunPenh" pitchFamily="2" charset="0"/>
                </a:endParaRPr>
              </a:p>
            </p:txBody>
          </p:sp>
        </mc:Choice>
        <mc:Fallback>
          <p:sp>
            <p:nvSpPr>
              <p:cNvPr id="3" name="Content Placeholder 2">
                <a:extLst>
                  <a:ext uri="{FF2B5EF4-FFF2-40B4-BE49-F238E27FC236}">
                    <a16:creationId xmlns:a16="http://schemas.microsoft.com/office/drawing/2014/main" id="{73BBF58E-4760-C940-8135-E435BD52FE67}"/>
                  </a:ext>
                </a:extLst>
              </p:cNvPr>
              <p:cNvSpPr>
                <a:spLocks noGrp="1" noRot="1" noChangeAspect="1" noMove="1" noResize="1" noEditPoints="1" noAdjustHandles="1" noChangeArrowheads="1" noChangeShapeType="1" noTextEdit="1"/>
              </p:cNvSpPr>
              <p:nvPr>
                <p:ph idx="1"/>
              </p:nvPr>
            </p:nvSpPr>
            <p:spPr>
              <a:xfrm>
                <a:off x="838200" y="1825625"/>
                <a:ext cx="10811256" cy="4351338"/>
              </a:xfrm>
              <a:blipFill>
                <a:blip r:embed="rId3"/>
                <a:stretch>
                  <a:fillRect l="-1056" t="-3801" r="-1291" b="-7018"/>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2896E052-2C88-6E49-9F04-A008312DBA42}"/>
              </a:ext>
            </a:extLst>
          </p:cNvPr>
          <p:cNvSpPr>
            <a:spLocks noGrp="1"/>
          </p:cNvSpPr>
          <p:nvPr>
            <p:ph type="sldNum" sz="quarter" idx="12"/>
          </p:nvPr>
        </p:nvSpPr>
        <p:spPr/>
        <p:txBody>
          <a:bodyPr/>
          <a:lstStyle/>
          <a:p>
            <a:fld id="{CBA4AC6D-9836-9F4A-961A-ECAC0CEAF37F}" type="slidenum">
              <a:rPr lang="en-US" smtClean="0"/>
              <a:t>17</a:t>
            </a:fld>
            <a:endParaRPr lang="en-US"/>
          </a:p>
        </p:txBody>
      </p:sp>
      <p:grpSp>
        <p:nvGrpSpPr>
          <p:cNvPr id="5" name="Group 4">
            <a:extLst>
              <a:ext uri="{FF2B5EF4-FFF2-40B4-BE49-F238E27FC236}">
                <a16:creationId xmlns:a16="http://schemas.microsoft.com/office/drawing/2014/main" id="{79665ABC-52FF-A048-919C-F8C811E4906D}"/>
              </a:ext>
            </a:extLst>
          </p:cNvPr>
          <p:cNvGrpSpPr/>
          <p:nvPr/>
        </p:nvGrpSpPr>
        <p:grpSpPr>
          <a:xfrm>
            <a:off x="9433560" y="6293521"/>
            <a:ext cx="2432304" cy="523220"/>
            <a:chOff x="219456" y="6382512"/>
            <a:chExt cx="2432304" cy="523220"/>
          </a:xfrm>
        </p:grpSpPr>
        <p:cxnSp>
          <p:nvCxnSpPr>
            <p:cNvPr id="6" name="Straight Connector 5">
              <a:extLst>
                <a:ext uri="{FF2B5EF4-FFF2-40B4-BE49-F238E27FC236}">
                  <a16:creationId xmlns:a16="http://schemas.microsoft.com/office/drawing/2014/main" id="{1E55F280-999A-ED4E-87C8-72628604E4E8}"/>
                </a:ext>
              </a:extLst>
            </p:cNvPr>
            <p:cNvCxnSpPr/>
            <p:nvPr/>
          </p:nvCxnSpPr>
          <p:spPr>
            <a:xfrm>
              <a:off x="219456" y="6382512"/>
              <a:ext cx="2432304" cy="0"/>
            </a:xfrm>
            <a:prstGeom prst="line">
              <a:avLst/>
            </a:prstGeom>
            <a:ln w="15875">
              <a:solidFill>
                <a:srgbClr val="E94C00"/>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0A150F10-D2B1-5943-BD2C-AC4E8ADD99DE}"/>
                </a:ext>
              </a:extLst>
            </p:cNvPr>
            <p:cNvSpPr/>
            <p:nvPr/>
          </p:nvSpPr>
          <p:spPr>
            <a:xfrm>
              <a:off x="402336" y="6382512"/>
              <a:ext cx="1067921" cy="523220"/>
            </a:xfrm>
            <a:prstGeom prst="rect">
              <a:avLst/>
            </a:prstGeom>
          </p:spPr>
          <p:txBody>
            <a:bodyPr wrap="none">
              <a:spAutoFit/>
            </a:bodyPr>
            <a:lstStyle/>
            <a:p>
              <a:r>
                <a:rPr lang="en-US" sz="2800" dirty="0">
                  <a:solidFill>
                    <a:srgbClr val="E94C00"/>
                  </a:solidFill>
                  <a:latin typeface="DaunPenh" pitchFamily="2" charset="0"/>
                  <a:cs typeface="DaunPenh" pitchFamily="2" charset="0"/>
                </a:rPr>
                <a:t>Methods</a:t>
              </a:r>
              <a:endParaRPr lang="en-US" sz="2800" dirty="0">
                <a:solidFill>
                  <a:srgbClr val="E94C00"/>
                </a:solidFill>
              </a:endParaRPr>
            </a:p>
          </p:txBody>
        </p:sp>
      </p:grpSp>
    </p:spTree>
    <p:extLst>
      <p:ext uri="{BB962C8B-B14F-4D97-AF65-F5344CB8AC3E}">
        <p14:creationId xmlns:p14="http://schemas.microsoft.com/office/powerpoint/2010/main" val="4074987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D4E36C1-C862-9747-90E2-6BBBB8FDF1BC}"/>
              </a:ext>
            </a:extLst>
          </p:cNvPr>
          <p:cNvSpPr>
            <a:spLocks noGrp="1"/>
          </p:cNvSpPr>
          <p:nvPr>
            <p:ph type="sldNum" sz="quarter" idx="12"/>
          </p:nvPr>
        </p:nvSpPr>
        <p:spPr/>
        <p:txBody>
          <a:bodyPr/>
          <a:lstStyle/>
          <a:p>
            <a:fld id="{CBA4AC6D-9836-9F4A-961A-ECAC0CEAF37F}" type="slidenum">
              <a:rPr lang="en-US" smtClean="0"/>
              <a:t>18</a:t>
            </a:fld>
            <a:endParaRPr lang="en-US"/>
          </a:p>
        </p:txBody>
      </p:sp>
      <p:sp>
        <p:nvSpPr>
          <p:cNvPr id="6" name="Title 1">
            <a:extLst>
              <a:ext uri="{FF2B5EF4-FFF2-40B4-BE49-F238E27FC236}">
                <a16:creationId xmlns:a16="http://schemas.microsoft.com/office/drawing/2014/main" id="{F7421D79-97F6-7C40-8ED8-C72AD43E3423}"/>
              </a:ext>
            </a:extLst>
          </p:cNvPr>
          <p:cNvSpPr>
            <a:spLocks noGrp="1"/>
          </p:cNvSpPr>
          <p:nvPr>
            <p:ph type="title"/>
          </p:nvPr>
        </p:nvSpPr>
        <p:spPr/>
        <p:txBody>
          <a:bodyPr>
            <a:normAutofit/>
          </a:bodyPr>
          <a:lstStyle/>
          <a:p>
            <a:r>
              <a:rPr lang="en-US" sz="7200" dirty="0">
                <a:solidFill>
                  <a:schemeClr val="tx1">
                    <a:lumMod val="85000"/>
                    <a:lumOff val="15000"/>
                  </a:schemeClr>
                </a:solidFill>
                <a:latin typeface="DaunPenh" pitchFamily="2" charset="0"/>
                <a:cs typeface="DaunPenh" pitchFamily="2" charset="0"/>
              </a:rPr>
              <a:t>Problem formulation - </a:t>
            </a:r>
            <a:r>
              <a:rPr lang="en-US" sz="7200" dirty="0">
                <a:solidFill>
                  <a:srgbClr val="E94C00"/>
                </a:solidFill>
                <a:latin typeface="DaunPenh" pitchFamily="2" charset="0"/>
                <a:cs typeface="DaunPenh" pitchFamily="2" charset="0"/>
              </a:rPr>
              <a:t>optimization</a:t>
            </a:r>
            <a:endParaRPr lang="en-US" sz="7200" dirty="0">
              <a:solidFill>
                <a:srgbClr val="E94C00"/>
              </a:solidFill>
            </a:endParaRPr>
          </a:p>
        </p:txBody>
      </p:sp>
      <mc:AlternateContent xmlns:mc="http://schemas.openxmlformats.org/markup-compatibility/2006">
        <mc:Choice xmlns:a14="http://schemas.microsoft.com/office/drawing/2010/main" Requires="a14">
          <p:sp>
            <p:nvSpPr>
              <p:cNvPr id="7" name="Content Placeholder 2">
                <a:extLst>
                  <a:ext uri="{FF2B5EF4-FFF2-40B4-BE49-F238E27FC236}">
                    <a16:creationId xmlns:a16="http://schemas.microsoft.com/office/drawing/2014/main" id="{B5B990CC-EC85-734B-9946-CD09A129C6F9}"/>
                  </a:ext>
                </a:extLst>
              </p:cNvPr>
              <p:cNvSpPr>
                <a:spLocks noGrp="1"/>
              </p:cNvSpPr>
              <p:nvPr>
                <p:ph idx="1"/>
              </p:nvPr>
            </p:nvSpPr>
            <p:spPr>
              <a:xfrm>
                <a:off x="838200" y="1825625"/>
                <a:ext cx="11097126" cy="4351338"/>
              </a:xfrm>
            </p:spPr>
            <p:txBody>
              <a:bodyPr>
                <a:noAutofit/>
              </a:bodyPr>
              <a:lstStyle/>
              <a:p>
                <a:pPr marL="0" indent="0">
                  <a:buNone/>
                </a:pPr>
                <a:r>
                  <a:rPr lang="en-US" sz="3000" b="1" u="sng" dirty="0">
                    <a:latin typeface="DaunPenh" pitchFamily="2" charset="0"/>
                    <a:cs typeface="DaunPenh" pitchFamily="2" charset="0"/>
                  </a:rPr>
                  <a:t>Objective 1: </a:t>
                </a:r>
                <a:r>
                  <a:rPr lang="en-US" sz="3000" b="1" dirty="0">
                    <a:latin typeface="DaunPenh" pitchFamily="2" charset="0"/>
                    <a:cs typeface="DaunPenh" pitchFamily="2" charset="0"/>
                  </a:rPr>
                  <a:t>	  </a:t>
                </a:r>
                <a14:m>
                  <m:oMath xmlns:m="http://schemas.openxmlformats.org/officeDocument/2006/math">
                    <m:sSub>
                      <m:sSubPr>
                        <m:ctrlPr>
                          <a:rPr lang="en-US" i="1"/>
                        </m:ctrlPr>
                      </m:sSubPr>
                      <m:e>
                        <m:r>
                          <m:rPr>
                            <m:sty m:val="p"/>
                          </m:rPr>
                          <a:rPr lang="en-US"/>
                          <m:t>Ψ</m:t>
                        </m:r>
                      </m:e>
                      <m:sub>
                        <m:r>
                          <a:rPr lang="en-US"/>
                          <m:t>#</m:t>
                        </m:r>
                        <m:r>
                          <m:rPr>
                            <m:sty m:val="p"/>
                          </m:rPr>
                          <a:rPr lang="en-US"/>
                          <m:t>r</m:t>
                        </m:r>
                      </m:sub>
                    </m:sSub>
                    <m:r>
                      <a:rPr lang="en-US"/>
                      <m:t>=</m:t>
                    </m:r>
                    <m:sSub>
                      <m:sSubPr>
                        <m:ctrlPr>
                          <a:rPr lang="en-US" i="1"/>
                        </m:ctrlPr>
                      </m:sSubPr>
                      <m:e>
                        <m:func>
                          <m:funcPr>
                            <m:ctrlPr>
                              <a:rPr lang="en-US" i="1"/>
                            </m:ctrlPr>
                          </m:funcPr>
                          <m:fName>
                            <m:limLow>
                              <m:limLowPr>
                                <m:ctrlPr>
                                  <a:rPr lang="en-US" i="1"/>
                                </m:ctrlPr>
                              </m:limLowPr>
                              <m:e>
                                <m:r>
                                  <m:rPr>
                                    <m:sty m:val="p"/>
                                  </m:rPr>
                                  <a:rPr lang="en-US"/>
                                  <m:t>min</m:t>
                                </m:r>
                              </m:e>
                              <m:lim>
                                <m:d>
                                  <m:dPr>
                                    <m:begChr m:val="{"/>
                                    <m:endChr m:val="}"/>
                                    <m:ctrlPr>
                                      <a:rPr lang="en-US" i="1"/>
                                    </m:ctrlPr>
                                  </m:dPr>
                                  <m:e>
                                    <m:r>
                                      <m:rPr>
                                        <m:sty m:val="p"/>
                                      </m:rPr>
                                      <a:rPr lang="en-US"/>
                                      <m:t>R</m:t>
                                    </m:r>
                                  </m:e>
                                </m:d>
                              </m:lim>
                            </m:limLow>
                          </m:fName>
                          <m:e>
                            <m:d>
                              <m:dPr>
                                <m:begChr m:val="|"/>
                                <m:endChr m:val="|"/>
                                <m:ctrlPr>
                                  <a:rPr lang="en-US" i="1"/>
                                </m:ctrlPr>
                              </m:dPr>
                              <m:e>
                                <m:r>
                                  <m:rPr>
                                    <m:sty m:val="p"/>
                                  </m:rPr>
                                  <a:rPr lang="en-US"/>
                                  <m:t>R</m:t>
                                </m:r>
                              </m:e>
                            </m:d>
                          </m:e>
                        </m:func>
                      </m:e>
                      <m:sub>
                        <m:r>
                          <a:rPr lang="en-US"/>
                          <m:t> </m:t>
                        </m:r>
                      </m:sub>
                    </m:sSub>
                  </m:oMath>
                </a14:m>
                <a:endParaRPr lang="en-US" sz="3000" b="1" dirty="0">
                  <a:latin typeface="DaunPenh" pitchFamily="2" charset="0"/>
                  <a:cs typeface="DaunPenh" pitchFamily="2" charset="0"/>
                </a:endParaRPr>
              </a:p>
              <a:p>
                <a:endParaRPr lang="en-US" sz="3000" b="1" dirty="0">
                  <a:latin typeface="DaunPenh" pitchFamily="2" charset="0"/>
                  <a:cs typeface="DaunPenh" pitchFamily="2" charset="0"/>
                </a:endParaRPr>
              </a:p>
              <a:p>
                <a:pPr marL="0" indent="0">
                  <a:buNone/>
                </a:pPr>
                <a:r>
                  <a:rPr lang="en-US" sz="3000" b="1" u="sng" dirty="0">
                    <a:latin typeface="DaunPenh" pitchFamily="2" charset="0"/>
                    <a:cs typeface="DaunPenh" pitchFamily="2" charset="0"/>
                  </a:rPr>
                  <a:t>Objective 2:</a:t>
                </a:r>
                <a:r>
                  <a:rPr lang="en-US" sz="3000" b="1" dirty="0">
                    <a:latin typeface="DaunPenh" pitchFamily="2" charset="0"/>
                    <a:cs typeface="DaunPenh" pitchFamily="2" charset="0"/>
                  </a:rPr>
                  <a:t>	</a:t>
                </a:r>
                <a14:m>
                  <m:oMath xmlns:m="http://schemas.openxmlformats.org/officeDocument/2006/math">
                    <m:sSub>
                      <m:sSubPr>
                        <m:ctrlPr>
                          <a:rPr lang="en-US" sz="3000" i="1">
                            <a:latin typeface="Cambria Math" panose="02040503050406030204" pitchFamily="18" charset="0"/>
                          </a:rPr>
                        </m:ctrlPr>
                      </m:sSubPr>
                      <m:e>
                        <m:r>
                          <m:rPr>
                            <m:sty m:val="p"/>
                          </m:rPr>
                          <a:rPr lang="en-US" sz="3000">
                            <a:latin typeface="Cambria Math" panose="02040503050406030204" pitchFamily="18" charset="0"/>
                          </a:rPr>
                          <m:t>Ψ</m:t>
                        </m:r>
                      </m:e>
                      <m:sub>
                        <m:r>
                          <m:rPr>
                            <m:sty m:val="p"/>
                          </m:rPr>
                          <a:rPr lang="en-US" sz="3000" b="0" i="0" smtClean="0">
                            <a:latin typeface="Cambria Math" panose="02040503050406030204" pitchFamily="18" charset="0"/>
                          </a:rPr>
                          <m:t>PED</m:t>
                        </m:r>
                      </m:sub>
                    </m:sSub>
                    <m:r>
                      <a:rPr lang="en-US" sz="3000">
                        <a:latin typeface="Cambria Math" panose="02040503050406030204" pitchFamily="18" charset="0"/>
                      </a:rPr>
                      <m:t>=</m:t>
                    </m:r>
                    <m:sSub>
                      <m:sSubPr>
                        <m:ctrlPr>
                          <a:rPr lang="en-US" sz="3000" i="1">
                            <a:latin typeface="Cambria Math" panose="02040503050406030204" pitchFamily="18" charset="0"/>
                          </a:rPr>
                        </m:ctrlPr>
                      </m:sSubPr>
                      <m:e>
                        <m:func>
                          <m:funcPr>
                            <m:ctrlPr>
                              <a:rPr lang="en-US" sz="3000" i="1">
                                <a:latin typeface="Cambria Math" panose="02040503050406030204" pitchFamily="18" charset="0"/>
                              </a:rPr>
                            </m:ctrlPr>
                          </m:funcPr>
                          <m:fName>
                            <m:limLow>
                              <m:limLowPr>
                                <m:ctrlPr>
                                  <a:rPr lang="en-US" sz="3000" i="1">
                                    <a:latin typeface="Cambria Math" panose="02040503050406030204" pitchFamily="18" charset="0"/>
                                  </a:rPr>
                                </m:ctrlPr>
                              </m:limLowPr>
                              <m:e>
                                <m:r>
                                  <m:rPr>
                                    <m:sty m:val="p"/>
                                  </m:rPr>
                                  <a:rPr lang="en-US" sz="3000">
                                    <a:latin typeface="Cambria Math" panose="02040503050406030204" pitchFamily="18" charset="0"/>
                                  </a:rPr>
                                  <m:t>m</m:t>
                                </m:r>
                                <m:r>
                                  <m:rPr>
                                    <m:sty m:val="p"/>
                                  </m:rPr>
                                  <a:rPr lang="en-US" sz="3000" b="0" i="0" smtClean="0">
                                    <a:latin typeface="Cambria Math" panose="02040503050406030204" pitchFamily="18" charset="0"/>
                                  </a:rPr>
                                  <m:t>ax</m:t>
                                </m:r>
                                <m:r>
                                  <a:rPr lang="en-US" sz="3000" b="0" i="0" smtClean="0">
                                    <a:latin typeface="Cambria Math" panose="02040503050406030204" pitchFamily="18" charset="0"/>
                                  </a:rPr>
                                  <m:t>{</m:t>
                                </m:r>
                              </m:e>
                              <m:lim>
                                <m:r>
                                  <a:rPr lang="en-US" sz="3000" b="0" i="1" smtClean="0">
                                    <a:latin typeface="Cambria Math" panose="02040503050406030204" pitchFamily="18" charset="0"/>
                                  </a:rPr>
                                  <m:t> </m:t>
                                </m:r>
                              </m:lim>
                            </m:limLow>
                          </m:fName>
                          <m:e>
                            <m:r>
                              <a:rPr lang="en-US" sz="3000" b="0" i="1" smtClean="0">
                                <a:latin typeface="Cambria Math" panose="02040503050406030204" pitchFamily="18" charset="0"/>
                              </a:rPr>
                              <m:t>𝑃𝐸𝐷</m:t>
                            </m:r>
                            <m:r>
                              <a:rPr lang="en-US" sz="3000" b="0" i="1" smtClean="0">
                                <a:latin typeface="Cambria Math" panose="02040503050406030204" pitchFamily="18" charset="0"/>
                              </a:rPr>
                              <m:t>}</m:t>
                            </m:r>
                          </m:e>
                        </m:func>
                      </m:e>
                      <m:sub>
                        <m:r>
                          <a:rPr lang="en-US" sz="3000">
                            <a:latin typeface="Cambria Math" panose="02040503050406030204" pitchFamily="18" charset="0"/>
                          </a:rPr>
                          <m:t> </m:t>
                        </m:r>
                      </m:sub>
                    </m:sSub>
                  </m:oMath>
                </a14:m>
                <a:endParaRPr lang="en-US" sz="3000" b="1" dirty="0">
                  <a:latin typeface="DaunPenh" pitchFamily="2" charset="0"/>
                  <a:cs typeface="DaunPenh" pitchFamily="2" charset="0"/>
                </a:endParaRPr>
              </a:p>
              <a:p>
                <a:pPr marL="0" indent="0">
                  <a:buNone/>
                </a:pPr>
                <a:endParaRPr lang="en-US" sz="3000" dirty="0">
                  <a:latin typeface="DaunPenh" pitchFamily="2" charset="0"/>
                  <a:cs typeface="DaunPenh" pitchFamily="2" charset="0"/>
                </a:endParaRPr>
              </a:p>
              <a:p>
                <a:pPr marL="0" indent="0">
                  <a:buNone/>
                </a:pPr>
                <a:r>
                  <a:rPr lang="en-US" sz="3000" b="1" dirty="0">
                    <a:latin typeface="DaunPenh" pitchFamily="2" charset="0"/>
                    <a:cs typeface="DaunPenh" pitchFamily="2" charset="0"/>
                  </a:rPr>
                  <a:t>The basic model: </a:t>
                </a:r>
                <a:r>
                  <a:rPr lang="en-US" sz="3200" dirty="0">
                    <a:latin typeface="DaunPenh" pitchFamily="2" charset="0"/>
                    <a:cs typeface="DaunPenh" pitchFamily="2" charset="0"/>
                  </a:rPr>
                  <a:t>Each combination (WS, WD, SC) is assumed to have a probability of </a:t>
                </a:r>
                <a14:m>
                  <m:oMath xmlns:m="http://schemas.openxmlformats.org/officeDocument/2006/math">
                    <m:r>
                      <a:rPr lang="en-US" sz="3200">
                        <a:latin typeface="Cambria Math" panose="02040503050406030204" pitchFamily="18" charset="0"/>
                        <a:cs typeface="DaunPenh" pitchFamily="2" charset="0"/>
                      </a:rPr>
                      <m:t>𝑝</m:t>
                    </m:r>
                  </m:oMath>
                </a14:m>
                <a:r>
                  <a:rPr lang="en-US" sz="3200" dirty="0">
                    <a:latin typeface="DaunPenh" pitchFamily="2" charset="0"/>
                    <a:cs typeface="DaunPenh" pitchFamily="2" charset="0"/>
                  </a:rPr>
                  <a:t> to occur, such that </a:t>
                </a:r>
                <a14:m>
                  <m:oMath xmlns:m="http://schemas.openxmlformats.org/officeDocument/2006/math">
                    <m:nary>
                      <m:naryPr>
                        <m:chr m:val="∑"/>
                        <m:limLoc m:val="undOvr"/>
                        <m:subHide m:val="on"/>
                        <m:supHide m:val="on"/>
                        <m:ctrlPr>
                          <a:rPr lang="en-US" sz="3200" i="1">
                            <a:latin typeface="Cambria Math" panose="02040503050406030204" pitchFamily="18" charset="0"/>
                            <a:cs typeface="DaunPenh" pitchFamily="2" charset="0"/>
                          </a:rPr>
                        </m:ctrlPr>
                      </m:naryPr>
                      <m:sub/>
                      <m:sup/>
                      <m:e>
                        <m:r>
                          <a:rPr lang="en-US" sz="3200">
                            <a:latin typeface="Cambria Math" panose="02040503050406030204" pitchFamily="18" charset="0"/>
                            <a:cs typeface="DaunPenh" pitchFamily="2" charset="0"/>
                          </a:rPr>
                          <m:t>𝑝</m:t>
                        </m:r>
                        <m:r>
                          <a:rPr lang="en-US" sz="3200">
                            <a:latin typeface="Cambria Math" panose="02040503050406030204" pitchFamily="18" charset="0"/>
                            <a:cs typeface="DaunPenh" pitchFamily="2" charset="0"/>
                          </a:rPr>
                          <m:t>=1</m:t>
                        </m:r>
                      </m:e>
                    </m:nary>
                  </m:oMath>
                </a14:m>
                <a:r>
                  <a:rPr lang="en-US" sz="3200" dirty="0">
                    <a:latin typeface="DaunPenh" pitchFamily="2" charset="0"/>
                    <a:cs typeface="DaunPenh" pitchFamily="2" charset="0"/>
                  </a:rPr>
                  <a:t>. The Gaussian plume model is applied with all meteorological combinations, to obtain steady state solutions of pollution concentration maps. Each concentration map is given a weight according to the meteorological frequencies derived. </a:t>
                </a:r>
              </a:p>
            </p:txBody>
          </p:sp>
        </mc:Choice>
        <mc:Fallback>
          <p:sp>
            <p:nvSpPr>
              <p:cNvPr id="7" name="Content Placeholder 2">
                <a:extLst>
                  <a:ext uri="{FF2B5EF4-FFF2-40B4-BE49-F238E27FC236}">
                    <a16:creationId xmlns:a16="http://schemas.microsoft.com/office/drawing/2014/main" id="{B5B990CC-EC85-734B-9946-CD09A129C6F9}"/>
                  </a:ext>
                </a:extLst>
              </p:cNvPr>
              <p:cNvSpPr>
                <a:spLocks noGrp="1" noRot="1" noChangeAspect="1" noMove="1" noResize="1" noEditPoints="1" noAdjustHandles="1" noChangeArrowheads="1" noChangeShapeType="1" noTextEdit="1"/>
              </p:cNvSpPr>
              <p:nvPr>
                <p:ph idx="1"/>
              </p:nvPr>
            </p:nvSpPr>
            <p:spPr>
              <a:xfrm>
                <a:off x="838200" y="1825625"/>
                <a:ext cx="11097126" cy="4351338"/>
              </a:xfrm>
              <a:blipFill>
                <a:blip r:embed="rId3"/>
                <a:stretch>
                  <a:fillRect l="-1371" t="-292" r="-914" b="-5848"/>
                </a:stretch>
              </a:blipFill>
            </p:spPr>
            <p:txBody>
              <a:bodyPr/>
              <a:lstStyle/>
              <a:p>
                <a:r>
                  <a:rPr lang="en-US">
                    <a:noFill/>
                  </a:rPr>
                  <a:t> </a:t>
                </a:r>
              </a:p>
            </p:txBody>
          </p:sp>
        </mc:Fallback>
      </mc:AlternateContent>
      <p:grpSp>
        <p:nvGrpSpPr>
          <p:cNvPr id="22" name="Group 21">
            <a:extLst>
              <a:ext uri="{FF2B5EF4-FFF2-40B4-BE49-F238E27FC236}">
                <a16:creationId xmlns:a16="http://schemas.microsoft.com/office/drawing/2014/main" id="{CB219356-9E3E-9A47-80CE-7C628BCD632B}"/>
              </a:ext>
            </a:extLst>
          </p:cNvPr>
          <p:cNvGrpSpPr/>
          <p:nvPr/>
        </p:nvGrpSpPr>
        <p:grpSpPr>
          <a:xfrm>
            <a:off x="6022647" y="2341972"/>
            <a:ext cx="6169353" cy="1659322"/>
            <a:chOff x="6096000" y="3688364"/>
            <a:chExt cx="6169353" cy="1659322"/>
          </a:xfrm>
        </p:grpSpPr>
        <mc:AlternateContent xmlns:mc="http://schemas.openxmlformats.org/markup-compatibility/2006">
          <mc:Choice xmlns:a14="http://schemas.microsoft.com/office/drawing/2010/main" Requires="a14">
            <p:sp>
              <p:nvSpPr>
                <p:cNvPr id="8" name="Rectangle 7">
                  <a:extLst>
                    <a:ext uri="{FF2B5EF4-FFF2-40B4-BE49-F238E27FC236}">
                      <a16:creationId xmlns:a16="http://schemas.microsoft.com/office/drawing/2014/main" id="{72099966-BB26-654E-8C83-5F00B896C813}"/>
                    </a:ext>
                  </a:extLst>
                </p:cNvPr>
                <p:cNvSpPr/>
                <p:nvPr/>
              </p:nvSpPr>
              <p:spPr>
                <a:xfrm>
                  <a:off x="6436963" y="4739058"/>
                  <a:ext cx="5828390" cy="608628"/>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
                          <m:sSubPr>
                            <m:ctrlPr>
                              <a:rPr lang="en-US" sz="2000">
                                <a:latin typeface="Cambria Math" panose="02040503050406030204" pitchFamily="18" charset="0"/>
                              </a:rPr>
                            </m:ctrlPr>
                          </m:sSubPr>
                          <m:e>
                            <m:r>
                              <m:rPr>
                                <m:sty m:val="p"/>
                              </m:rPr>
                              <a:rPr lang="en-US" sz="2000">
                                <a:latin typeface="Cambria Math" panose="02040503050406030204" pitchFamily="18" charset="0"/>
                              </a:rPr>
                              <m:t>Ψ</m:t>
                            </m:r>
                          </m:e>
                          <m:sub>
                            <m:r>
                              <m:rPr>
                                <m:sty m:val="p"/>
                              </m:rPr>
                              <a:rPr lang="en-US" sz="2000" i="0">
                                <a:latin typeface="Cambria Math" panose="02040503050406030204" pitchFamily="18" charset="0"/>
                              </a:rPr>
                              <m:t>percentile</m:t>
                            </m:r>
                            <m:r>
                              <m:rPr>
                                <m:lit/>
                              </m:rPr>
                              <a:rPr lang="en-US" sz="2000" i="0">
                                <a:latin typeface="Cambria Math" panose="02040503050406030204" pitchFamily="18" charset="0"/>
                              </a:rPr>
                              <m:t>_</m:t>
                            </m:r>
                            <m:r>
                              <m:rPr>
                                <m:sty m:val="p"/>
                              </m:rPr>
                              <a:rPr lang="en-US" sz="2000" i="0">
                                <a:latin typeface="Cambria Math" panose="02040503050406030204" pitchFamily="18" charset="0"/>
                              </a:rPr>
                              <m:t>PED</m:t>
                            </m:r>
                          </m:sub>
                        </m:sSub>
                        <m:r>
                          <a:rPr lang="en-US" sz="2000" i="0">
                            <a:latin typeface="Cambria Math" panose="02040503050406030204" pitchFamily="18" charset="0"/>
                          </a:rPr>
                          <m:t>=</m:t>
                        </m:r>
                        <m:sSub>
                          <m:sSubPr>
                            <m:ctrlPr>
                              <a:rPr lang="en-US" sz="2000" i="1">
                                <a:latin typeface="Cambria Math" panose="02040503050406030204" pitchFamily="18" charset="0"/>
                              </a:rPr>
                            </m:ctrlPr>
                          </m:sSubPr>
                          <m:e>
                            <m:func>
                              <m:funcPr>
                                <m:ctrlPr>
                                  <a:rPr lang="en-US" sz="2000" i="1">
                                    <a:latin typeface="Cambria Math" panose="02040503050406030204" pitchFamily="18" charset="0"/>
                                  </a:rPr>
                                </m:ctrlPr>
                              </m:funcPr>
                              <m:fName>
                                <m:d>
                                  <m:dPr>
                                    <m:begChr m:val=""/>
                                    <m:endChr m:val="{"/>
                                    <m:ctrlPr>
                                      <a:rPr lang="en-US" sz="2000" i="1">
                                        <a:latin typeface="Cambria Math" panose="02040503050406030204" pitchFamily="18" charset="0"/>
                                      </a:rPr>
                                    </m:ctrlPr>
                                  </m:dPr>
                                  <m:e>
                                    <m:r>
                                      <m:rPr>
                                        <m:sty m:val="p"/>
                                      </m:rPr>
                                      <a:rPr lang="en-US" sz="2000" i="0">
                                        <a:latin typeface="Cambria Math" panose="02040503050406030204" pitchFamily="18" charset="0"/>
                                      </a:rPr>
                                      <m:t>max</m:t>
                                    </m:r>
                                  </m:e>
                                </m:d>
                              </m:fName>
                              <m:e>
                                <m:d>
                                  <m:dPr>
                                    <m:begChr m:val=""/>
                                    <m:endChr m:val="}"/>
                                    <m:ctrlPr>
                                      <a:rPr lang="en-US" sz="2000" i="1" smtClean="0">
                                        <a:latin typeface="Cambria Math" panose="02040503050406030204" pitchFamily="18" charset="0"/>
                                      </a:rPr>
                                    </m:ctrlPr>
                                  </m:dPr>
                                  <m:e>
                                    <m:sSup>
                                      <m:sSupPr>
                                        <m:ctrlPr>
                                          <a:rPr lang="en-US" sz="2000" i="1">
                                            <a:latin typeface="Cambria Math" panose="02040503050406030204" pitchFamily="18" charset="0"/>
                                          </a:rPr>
                                        </m:ctrlPr>
                                      </m:sSupPr>
                                      <m:e>
                                        <m:r>
                                          <m:rPr>
                                            <m:sty m:val="p"/>
                                          </m:rPr>
                                          <a:rPr lang="en-US" sz="2000" i="0">
                                            <a:latin typeface="Cambria Math" panose="02040503050406030204" pitchFamily="18" charset="0"/>
                                          </a:rPr>
                                          <m:t>x</m:t>
                                        </m:r>
                                      </m:e>
                                      <m:sup>
                                        <m:r>
                                          <m:rPr>
                                            <m:sty m:val="p"/>
                                          </m:rPr>
                                          <a:rPr lang="en-US" sz="2000" i="0">
                                            <a:latin typeface="Cambria Math" panose="02040503050406030204" pitchFamily="18" charset="0"/>
                                          </a:rPr>
                                          <m:t>th</m:t>
                                        </m:r>
                                      </m:sup>
                                    </m:sSup>
                                    <m:r>
                                      <a:rPr lang="en-US" sz="2000" i="0">
                                        <a:latin typeface="Cambria Math" panose="02040503050406030204" pitchFamily="18" charset="0"/>
                                      </a:rPr>
                                      <m:t> </m:t>
                                    </m:r>
                                    <m:r>
                                      <m:rPr>
                                        <m:sty m:val="p"/>
                                      </m:rPr>
                                      <a:rPr lang="en-US" sz="2000" i="0">
                                        <a:latin typeface="Cambria Math" panose="02040503050406030204" pitchFamily="18" charset="0"/>
                                      </a:rPr>
                                      <m:t>percentile</m:t>
                                    </m:r>
                                    <m:r>
                                      <a:rPr lang="en-US" sz="2000" i="0">
                                        <a:latin typeface="Cambria Math" panose="02040503050406030204" pitchFamily="18" charset="0"/>
                                      </a:rPr>
                                      <m:t>(</m:t>
                                    </m:r>
                                    <m:sSub>
                                      <m:sSubPr>
                                        <m:ctrlPr>
                                          <a:rPr lang="en-US" sz="2000" i="1">
                                            <a:latin typeface="Cambria Math" panose="02040503050406030204" pitchFamily="18" charset="0"/>
                                          </a:rPr>
                                        </m:ctrlPr>
                                      </m:sSubPr>
                                      <m:e>
                                        <m:r>
                                          <m:rPr>
                                            <m:sty m:val="p"/>
                                          </m:rPr>
                                          <a:rPr lang="en-US" sz="2000" i="0">
                                            <a:latin typeface="Cambria Math" panose="02040503050406030204" pitchFamily="18" charset="0"/>
                                          </a:rPr>
                                          <m:t>PED</m:t>
                                        </m:r>
                                      </m:e>
                                      <m:sub>
                                        <m:sSup>
                                          <m:sSupPr>
                                            <m:ctrlPr>
                                              <a:rPr lang="en-US" sz="2000" i="1">
                                                <a:latin typeface="Cambria Math" panose="02040503050406030204" pitchFamily="18" charset="0"/>
                                              </a:rPr>
                                            </m:ctrlPr>
                                          </m:sSupPr>
                                          <m:e>
                                            <m:d>
                                              <m:dPr>
                                                <m:begChr m:val="{"/>
                                                <m:endChr m:val=""/>
                                                <m:ctrlPr>
                                                  <a:rPr lang="en-US" sz="2000" i="1">
                                                    <a:latin typeface="Cambria Math" panose="02040503050406030204" pitchFamily="18" charset="0"/>
                                                  </a:rPr>
                                                </m:ctrlPr>
                                              </m:dPr>
                                              <m:e>
                                                <m:r>
                                                  <m:rPr>
                                                    <m:sty m:val="p"/>
                                                  </m:rPr>
                                                  <a:rPr lang="en-US" sz="2000" i="0">
                                                    <a:latin typeface="Cambria Math" panose="02040503050406030204" pitchFamily="18" charset="0"/>
                                                  </a:rPr>
                                                  <m:t>S</m:t>
                                                </m:r>
                                              </m:e>
                                            </m:d>
                                          </m:e>
                                          <m:sup>
                                            <m:r>
                                              <a:rPr lang="en-US" sz="2000" i="0">
                                                <a:latin typeface="Cambria Math" panose="02040503050406030204" pitchFamily="18" charset="0"/>
                                              </a:rPr>
                                              <m:t>′</m:t>
                                            </m:r>
                                          </m:sup>
                                        </m:sSup>
                                        <m:r>
                                          <a:rPr lang="en-US" sz="2000" i="0">
                                            <a:latin typeface="Cambria Math" panose="02040503050406030204" pitchFamily="18" charset="0"/>
                                          </a:rPr>
                                          <m:t>},</m:t>
                                        </m:r>
                                        <m:d>
                                          <m:dPr>
                                            <m:begChr m:val="{"/>
                                            <m:endChr m:val="}"/>
                                            <m:ctrlPr>
                                              <a:rPr lang="en-US" sz="2000" i="1">
                                                <a:latin typeface="Cambria Math" panose="02040503050406030204" pitchFamily="18" charset="0"/>
                                              </a:rPr>
                                            </m:ctrlPr>
                                          </m:dPr>
                                          <m:e>
                                            <m:sSup>
                                              <m:sSupPr>
                                                <m:ctrlPr>
                                                  <a:rPr lang="en-US" sz="2000" i="1">
                                                    <a:latin typeface="Cambria Math" panose="02040503050406030204" pitchFamily="18" charset="0"/>
                                                  </a:rPr>
                                                </m:ctrlPr>
                                              </m:sSupPr>
                                              <m:e>
                                                <m:r>
                                                  <m:rPr>
                                                    <m:sty m:val="p"/>
                                                  </m:rPr>
                                                  <a:rPr lang="en-US" sz="2000" i="0">
                                                    <a:latin typeface="Cambria Math" panose="02040503050406030204" pitchFamily="18" charset="0"/>
                                                  </a:rPr>
                                                  <m:t>S</m:t>
                                                </m:r>
                                              </m:e>
                                              <m:sup>
                                                <m:r>
                                                  <a:rPr lang="en-US" sz="2000" i="0">
                                                    <a:latin typeface="Cambria Math" panose="02040503050406030204" pitchFamily="18" charset="0"/>
                                                  </a:rPr>
                                                  <m:t>′′</m:t>
                                                </m:r>
                                              </m:sup>
                                            </m:sSup>
                                          </m:e>
                                        </m:d>
                                      </m:sub>
                                    </m:sSub>
                                    <m:r>
                                      <a:rPr lang="en-US" sz="2000" i="0">
                                        <a:latin typeface="Cambria Math" panose="02040503050406030204" pitchFamily="18" charset="0"/>
                                      </a:rPr>
                                      <m:t>)</m:t>
                                    </m:r>
                                  </m:e>
                                </m:d>
                              </m:e>
                            </m:func>
                          </m:e>
                          <m:sub>
                            <m:r>
                              <a:rPr lang="en-US" sz="2000" i="0">
                                <a:latin typeface="Cambria Math" panose="02040503050406030204" pitchFamily="18" charset="0"/>
                              </a:rPr>
                              <m:t> </m:t>
                            </m:r>
                          </m:sub>
                        </m:sSub>
                      </m:oMath>
                    </m:oMathPara>
                  </a14:m>
                  <a:endParaRPr lang="en-US" dirty="0"/>
                </a:p>
              </p:txBody>
            </p:sp>
          </mc:Choice>
          <mc:Fallback>
            <p:sp>
              <p:nvSpPr>
                <p:cNvPr id="8" name="Rectangle 7">
                  <a:extLst>
                    <a:ext uri="{FF2B5EF4-FFF2-40B4-BE49-F238E27FC236}">
                      <a16:creationId xmlns:a16="http://schemas.microsoft.com/office/drawing/2014/main" id="{72099966-BB26-654E-8C83-5F00B896C813}"/>
                    </a:ext>
                  </a:extLst>
                </p:cNvPr>
                <p:cNvSpPr>
                  <a:spLocks noRot="1" noChangeAspect="1" noMove="1" noResize="1" noEditPoints="1" noAdjustHandles="1" noChangeArrowheads="1" noChangeShapeType="1" noTextEdit="1"/>
                </p:cNvSpPr>
                <p:nvPr/>
              </p:nvSpPr>
              <p:spPr>
                <a:xfrm>
                  <a:off x="6436963" y="4739058"/>
                  <a:ext cx="5828390" cy="608628"/>
                </a:xfrm>
                <a:prstGeom prst="rect">
                  <a:avLst/>
                </a:prstGeom>
                <a:blipFill>
                  <a:blip r:embed="rId4"/>
                  <a:stretch>
                    <a:fillRect t="-153061" r="-9130" b="-21836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 name="Rectangle 8">
                  <a:extLst>
                    <a:ext uri="{FF2B5EF4-FFF2-40B4-BE49-F238E27FC236}">
                      <a16:creationId xmlns:a16="http://schemas.microsoft.com/office/drawing/2014/main" id="{011C7AA8-9E6E-634F-931E-B762EAA2EBFD}"/>
                    </a:ext>
                  </a:extLst>
                </p:cNvPr>
                <p:cNvSpPr/>
                <p:nvPr/>
              </p:nvSpPr>
              <p:spPr>
                <a:xfrm>
                  <a:off x="6436963" y="3688364"/>
                  <a:ext cx="5755037" cy="815929"/>
                </a:xfrm>
                <a:prstGeom prst="rect">
                  <a:avLst/>
                </a:prstGeom>
              </p:spPr>
              <p:txBody>
                <a:bodyPr wrap="square">
                  <a:spAutoFit/>
                </a:bodyPr>
                <a:lstStyle/>
                <a:p>
                  <a14:m>
                    <m:oMathPara xmlns:m="http://schemas.openxmlformats.org/officeDocument/2006/math">
                      <m:oMathParaPr>
                        <m:jc m:val="centerGroup"/>
                      </m:oMathParaPr>
                      <m:oMath xmlns:m="http://schemas.openxmlformats.org/officeDocument/2006/math">
                        <m:sSub>
                          <m:sSubPr>
                            <m:ctrlPr>
                              <a:rPr lang="en-US" sz="2000" i="1" smtClean="0">
                                <a:solidFill>
                                  <a:schemeClr val="tx1"/>
                                </a:solidFill>
                                <a:latin typeface="Cambria Math" panose="02040503050406030204" pitchFamily="18" charset="0"/>
                              </a:rPr>
                            </m:ctrlPr>
                          </m:sSubPr>
                          <m:e>
                            <m:r>
                              <m:rPr>
                                <m:sty m:val="p"/>
                              </m:rPr>
                              <a:rPr lang="en-US" sz="2000">
                                <a:solidFill>
                                  <a:schemeClr val="tx1"/>
                                </a:solidFill>
                                <a:latin typeface="Cambria Math" panose="02040503050406030204" pitchFamily="18" charset="0"/>
                              </a:rPr>
                              <m:t>Ψ</m:t>
                            </m:r>
                          </m:e>
                          <m:sub>
                            <m:r>
                              <m:rPr>
                                <m:sty m:val="p"/>
                              </m:rPr>
                              <a:rPr lang="en-US" sz="2000">
                                <a:solidFill>
                                  <a:schemeClr val="tx1"/>
                                </a:solidFill>
                                <a:latin typeface="Cambria Math" panose="02040503050406030204" pitchFamily="18" charset="0"/>
                                <a:hlinkClick r:id="" action="ppaction://noaction">
                                  <a:extLst>
                                    <a:ext uri="{A12FA001-AC4F-418D-AE19-62706E023703}">
                                      <ahyp:hlinkClr xmlns:ahyp="http://schemas.microsoft.com/office/drawing/2018/hyperlinkcolor" val="tx"/>
                                    </a:ext>
                                  </a:extLst>
                                </a:hlinkClick>
                              </a:rPr>
                              <m:t>minimal</m:t>
                            </m:r>
                            <m:r>
                              <a:rPr lang="en-US" sz="2000">
                                <a:solidFill>
                                  <a:schemeClr val="tx1"/>
                                </a:solidFill>
                                <a:latin typeface="Cambria Math" panose="02040503050406030204" pitchFamily="18" charset="0"/>
                                <a:hlinkClick r:id="" action="ppaction://noaction">
                                  <a:extLst>
                                    <a:ext uri="{A12FA001-AC4F-418D-AE19-62706E023703}">
                                      <ahyp:hlinkClr xmlns:ahyp="http://schemas.microsoft.com/office/drawing/2018/hyperlinkcolor" val="tx"/>
                                    </a:ext>
                                  </a:extLst>
                                </a:hlinkClick>
                              </a:rPr>
                              <m:t>_</m:t>
                            </m:r>
                            <m:r>
                              <m:rPr>
                                <m:sty m:val="p"/>
                              </m:rPr>
                              <a:rPr lang="en-US" sz="2000">
                                <a:solidFill>
                                  <a:schemeClr val="tx1"/>
                                </a:solidFill>
                                <a:latin typeface="Cambria Math" panose="02040503050406030204" pitchFamily="18" charset="0"/>
                                <a:hlinkClick r:id="" action="ppaction://noaction">
                                  <a:extLst>
                                    <a:ext uri="{A12FA001-AC4F-418D-AE19-62706E023703}">
                                      <ahyp:hlinkClr xmlns:ahyp="http://schemas.microsoft.com/office/drawing/2018/hyperlinkcolor" val="tx"/>
                                    </a:ext>
                                  </a:extLst>
                                </a:hlinkClick>
                              </a:rPr>
                              <m:t>PED</m:t>
                            </m:r>
                          </m:sub>
                        </m:sSub>
                        <m:r>
                          <a:rPr lang="en-US" sz="2000">
                            <a:latin typeface="Cambria Math" panose="02040503050406030204" pitchFamily="18" charset="0"/>
                          </a:rPr>
                          <m:t>=</m:t>
                        </m:r>
                        <m:sSub>
                          <m:sSubPr>
                            <m:ctrlPr>
                              <a:rPr lang="en-US" sz="2000" i="1">
                                <a:latin typeface="Cambria Math" panose="02040503050406030204" pitchFamily="18" charset="0"/>
                              </a:rPr>
                            </m:ctrlPr>
                          </m:sSubPr>
                          <m:e>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max</m:t>
                                </m:r>
                                <m:r>
                                  <a:rPr lang="en-US" sz="2000">
                                    <a:latin typeface="Cambria Math" panose="02040503050406030204" pitchFamily="18" charset="0"/>
                                  </a:rPr>
                                  <m:t>{</m:t>
                                </m:r>
                              </m:fName>
                              <m:e>
                                <m:f>
                                  <m:fPr>
                                    <m:ctrlPr>
                                      <a:rPr lang="en-US" sz="2000" i="1">
                                        <a:latin typeface="Cambria Math" panose="02040503050406030204" pitchFamily="18" charset="0"/>
                                      </a:rPr>
                                    </m:ctrlPr>
                                  </m:fPr>
                                  <m:num>
                                    <m:nary>
                                      <m:naryPr>
                                        <m:chr m:val="∑"/>
                                        <m:limLoc m:val="undOvr"/>
                                        <m:supHide m:val="on"/>
                                        <m:ctrlPr>
                                          <a:rPr lang="en-US" sz="2000" i="1">
                                            <a:latin typeface="Cambria Math" panose="02040503050406030204" pitchFamily="18" charset="0"/>
                                          </a:rPr>
                                        </m:ctrlPr>
                                      </m:naryPr>
                                      <m:sub>
                                        <m:r>
                                          <a:rPr lang="en-US" sz="2000" i="1">
                                            <a:latin typeface="Cambria Math" panose="02040503050406030204" pitchFamily="18" charset="0"/>
                                          </a:rPr>
                                          <m:t> </m:t>
                                        </m:r>
                                      </m:sub>
                                      <m:sup/>
                                      <m:e>
                                        <m:func>
                                          <m:funcPr>
                                            <m:ctrlPr>
                                              <a:rPr lang="en-US" sz="2000" i="1">
                                                <a:latin typeface="Cambria Math" panose="02040503050406030204" pitchFamily="18" charset="0"/>
                                              </a:rPr>
                                            </m:ctrlPr>
                                          </m:funcPr>
                                          <m:fName>
                                            <m:sSub>
                                              <m:sSubPr>
                                                <m:ctrlPr>
                                                  <a:rPr lang="en-US" sz="2000" i="1">
                                                    <a:latin typeface="Cambria Math" panose="02040503050406030204" pitchFamily="18" charset="0"/>
                                                  </a:rPr>
                                                </m:ctrlPr>
                                              </m:sSubPr>
                                              <m:e>
                                                <m:r>
                                                  <m:rPr>
                                                    <m:sty m:val="p"/>
                                                  </m:rPr>
                                                  <a:rPr lang="en-US" sz="2000">
                                                    <a:latin typeface="Cambria Math" panose="02040503050406030204" pitchFamily="18" charset="0"/>
                                                  </a:rPr>
                                                  <m:t>min</m:t>
                                                </m:r>
                                              </m:e>
                                              <m:sub>
                                                <m:sSup>
                                                  <m:sSupPr>
                                                    <m:ctrlPr>
                                                      <a:rPr lang="en-US" sz="2000" i="1">
                                                        <a:latin typeface="Cambria Math" panose="02040503050406030204" pitchFamily="18" charset="0"/>
                                                      </a:rPr>
                                                    </m:ctrlPr>
                                                  </m:sSupPr>
                                                  <m:e>
                                                    <m:r>
                                                      <a:rPr lang="en-US" sz="2000">
                                                        <a:latin typeface="Cambria Math" panose="02040503050406030204" pitchFamily="18" charset="0"/>
                                                      </a:rPr>
                                                      <m:t>{</m:t>
                                                    </m:r>
                                                    <m:r>
                                                      <m:rPr>
                                                        <m:sty m:val="p"/>
                                                      </m:rPr>
                                                      <a:rPr lang="en-US" sz="2000">
                                                        <a:latin typeface="Cambria Math" panose="02040503050406030204" pitchFamily="18" charset="0"/>
                                                      </a:rPr>
                                                      <m:t>S</m:t>
                                                    </m:r>
                                                  </m:e>
                                                  <m:sup>
                                                    <m:r>
                                                      <a:rPr lang="en-US" sz="2000" i="1">
                                                        <a:latin typeface="Cambria Math" panose="02040503050406030204" pitchFamily="18" charset="0"/>
                                                      </a:rPr>
                                                      <m:t>′</m:t>
                                                    </m:r>
                                                  </m:sup>
                                                </m:sSup>
                                                <m:r>
                                                  <a:rPr lang="en-US" sz="2000">
                                                    <a:latin typeface="Cambria Math" panose="02040503050406030204" pitchFamily="18" charset="0"/>
                                                  </a:rPr>
                                                  <m:t>}↔</m:t>
                                                </m:r>
                                                <m:d>
                                                  <m:dPr>
                                                    <m:begChr m:val="{"/>
                                                    <m:endChr m:val="}"/>
                                                    <m:ctrlPr>
                                                      <a:rPr lang="en-US" sz="2000" i="1">
                                                        <a:latin typeface="Cambria Math" panose="02040503050406030204" pitchFamily="18" charset="0"/>
                                                      </a:rPr>
                                                    </m:ctrlPr>
                                                  </m:dPr>
                                                  <m:e>
                                                    <m:sSup>
                                                      <m:sSupPr>
                                                        <m:ctrlPr>
                                                          <a:rPr lang="en-US" sz="2000" i="1">
                                                            <a:latin typeface="Cambria Math" panose="02040503050406030204" pitchFamily="18" charset="0"/>
                                                          </a:rPr>
                                                        </m:ctrlPr>
                                                      </m:sSupPr>
                                                      <m:e>
                                                        <m:r>
                                                          <m:rPr>
                                                            <m:sty m:val="p"/>
                                                          </m:rPr>
                                                          <a:rPr lang="en-US" sz="2000">
                                                            <a:latin typeface="Cambria Math" panose="02040503050406030204" pitchFamily="18" charset="0"/>
                                                          </a:rPr>
                                                          <m:t>S</m:t>
                                                        </m:r>
                                                      </m:e>
                                                      <m:sup>
                                                        <m:r>
                                                          <a:rPr lang="en-US" sz="2000" i="1">
                                                            <a:latin typeface="Cambria Math" panose="02040503050406030204" pitchFamily="18" charset="0"/>
                                                          </a:rPr>
                                                          <m:t>′′</m:t>
                                                        </m:r>
                                                      </m:sup>
                                                    </m:sSup>
                                                  </m:e>
                                                </m:d>
                                              </m:sub>
                                            </m:sSub>
                                          </m:fName>
                                          <m:e>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m:rPr>
                                                        <m:sty m:val="p"/>
                                                      </m:rPr>
                                                      <a:rPr lang="en-US" sz="2000">
                                                        <a:latin typeface="Cambria Math" panose="02040503050406030204" pitchFamily="18" charset="0"/>
                                                      </a:rPr>
                                                      <m:t>PED</m:t>
                                                    </m:r>
                                                  </m:e>
                                                  <m:sub>
                                                    <m:sSup>
                                                      <m:sSupPr>
                                                        <m:ctrlPr>
                                                          <a:rPr lang="en-US" sz="2000" i="1">
                                                            <a:latin typeface="Cambria Math" panose="02040503050406030204" pitchFamily="18" charset="0"/>
                                                          </a:rPr>
                                                        </m:ctrlPr>
                                                      </m:sSupPr>
                                                      <m:e>
                                                        <m:r>
                                                          <a:rPr lang="en-US" sz="2000">
                                                            <a:latin typeface="Cambria Math" panose="02040503050406030204" pitchFamily="18" charset="0"/>
                                                          </a:rPr>
                                                          <m:t>{</m:t>
                                                        </m:r>
                                                        <m:r>
                                                          <m:rPr>
                                                            <m:sty m:val="p"/>
                                                          </m:rPr>
                                                          <a:rPr lang="en-US" sz="2000">
                                                            <a:latin typeface="Cambria Math" panose="02040503050406030204" pitchFamily="18" charset="0"/>
                                                          </a:rPr>
                                                          <m:t>S</m:t>
                                                        </m:r>
                                                      </m:e>
                                                      <m:sup>
                                                        <m:r>
                                                          <a:rPr lang="en-US" sz="2000" i="1">
                                                            <a:latin typeface="Cambria Math" panose="02040503050406030204" pitchFamily="18" charset="0"/>
                                                          </a:rPr>
                                                          <m:t>′</m:t>
                                                        </m:r>
                                                      </m:sup>
                                                    </m:sSup>
                                                    <m:r>
                                                      <a:rPr lang="en-US" sz="2000">
                                                        <a:latin typeface="Cambria Math" panose="02040503050406030204" pitchFamily="18" charset="0"/>
                                                      </a:rPr>
                                                      <m:t>},{</m:t>
                                                    </m:r>
                                                    <m:sSup>
                                                      <m:sSupPr>
                                                        <m:ctrlPr>
                                                          <a:rPr lang="en-US" sz="2000" i="1">
                                                            <a:latin typeface="Cambria Math" panose="02040503050406030204" pitchFamily="18" charset="0"/>
                                                          </a:rPr>
                                                        </m:ctrlPr>
                                                      </m:sSupPr>
                                                      <m:e>
                                                        <m:r>
                                                          <m:rPr>
                                                            <m:sty m:val="p"/>
                                                          </m:rPr>
                                                          <a:rPr lang="en-US" sz="2000">
                                                            <a:latin typeface="Cambria Math" panose="02040503050406030204" pitchFamily="18" charset="0"/>
                                                          </a:rPr>
                                                          <m:t>S</m:t>
                                                        </m:r>
                                                      </m:e>
                                                      <m:sup>
                                                        <m:r>
                                                          <a:rPr lang="en-US" sz="2000" i="1">
                                                            <a:latin typeface="Cambria Math" panose="02040503050406030204" pitchFamily="18" charset="0"/>
                                                          </a:rPr>
                                                          <m:t>′′</m:t>
                                                        </m:r>
                                                      </m:sup>
                                                    </m:sSup>
                                                    <m:r>
                                                      <a:rPr lang="en-US" sz="2000">
                                                        <a:latin typeface="Cambria Math" panose="02040503050406030204" pitchFamily="18" charset="0"/>
                                                      </a:rPr>
                                                      <m:t>}</m:t>
                                                    </m:r>
                                                  </m:sub>
                                                </m:sSub>
                                              </m:e>
                                            </m:d>
                                          </m:e>
                                        </m:func>
                                      </m:e>
                                    </m:nary>
                                  </m:num>
                                  <m:den>
                                    <m:r>
                                      <m:rPr>
                                        <m:sty m:val="p"/>
                                      </m:rPr>
                                      <a:rPr lang="en-US" sz="2000">
                                        <a:latin typeface="Cambria Math" panose="02040503050406030204" pitchFamily="18" charset="0"/>
                                      </a:rPr>
                                      <m:t>NCTP</m:t>
                                    </m:r>
                                  </m:den>
                                </m:f>
                                <m:r>
                                  <a:rPr lang="en-US" sz="2000">
                                    <a:latin typeface="Cambria Math" panose="02040503050406030204" pitchFamily="18" charset="0"/>
                                  </a:rPr>
                                  <m:t>}</m:t>
                                </m:r>
                              </m:e>
                            </m:func>
                          </m:e>
                          <m:sub>
                            <m:r>
                              <a:rPr lang="en-US" sz="2000">
                                <a:latin typeface="Cambria Math" panose="02040503050406030204" pitchFamily="18" charset="0"/>
                              </a:rPr>
                              <m:t> </m:t>
                            </m:r>
                          </m:sub>
                        </m:sSub>
                      </m:oMath>
                    </m:oMathPara>
                  </a14:m>
                  <a:endParaRPr lang="en-US" dirty="0"/>
                </a:p>
              </p:txBody>
            </p:sp>
          </mc:Choice>
          <mc:Fallback>
            <p:sp>
              <p:nvSpPr>
                <p:cNvPr id="9" name="Rectangle 8">
                  <a:extLst>
                    <a:ext uri="{FF2B5EF4-FFF2-40B4-BE49-F238E27FC236}">
                      <a16:creationId xmlns:a16="http://schemas.microsoft.com/office/drawing/2014/main" id="{011C7AA8-9E6E-634F-931E-B762EAA2EBFD}"/>
                    </a:ext>
                  </a:extLst>
                </p:cNvPr>
                <p:cNvSpPr>
                  <a:spLocks noRot="1" noChangeAspect="1" noMove="1" noResize="1" noEditPoints="1" noAdjustHandles="1" noChangeArrowheads="1" noChangeShapeType="1" noTextEdit="1"/>
                </p:cNvSpPr>
                <p:nvPr/>
              </p:nvSpPr>
              <p:spPr>
                <a:xfrm>
                  <a:off x="6436963" y="3688364"/>
                  <a:ext cx="5755037" cy="815929"/>
                </a:xfrm>
                <a:prstGeom prst="rect">
                  <a:avLst/>
                </a:prstGeom>
                <a:blipFill>
                  <a:blip r:embed="rId5"/>
                  <a:stretch>
                    <a:fillRect t="-53030" b="-39394"/>
                  </a:stretch>
                </a:blipFill>
              </p:spPr>
              <p:txBody>
                <a:bodyPr/>
                <a:lstStyle/>
                <a:p>
                  <a:r>
                    <a:rPr lang="en-US">
                      <a:noFill/>
                    </a:rPr>
                    <a:t> </a:t>
                  </a:r>
                </a:p>
              </p:txBody>
            </p:sp>
          </mc:Fallback>
        </mc:AlternateContent>
        <p:cxnSp>
          <p:nvCxnSpPr>
            <p:cNvPr id="11" name="Straight Arrow Connector 10">
              <a:extLst>
                <a:ext uri="{FF2B5EF4-FFF2-40B4-BE49-F238E27FC236}">
                  <a16:creationId xmlns:a16="http://schemas.microsoft.com/office/drawing/2014/main" id="{45E3EEEF-B5F9-AB47-9761-8666317CA53D}"/>
                </a:ext>
              </a:extLst>
            </p:cNvPr>
            <p:cNvCxnSpPr>
              <a:cxnSpLocks/>
            </p:cNvCxnSpPr>
            <p:nvPr/>
          </p:nvCxnSpPr>
          <p:spPr>
            <a:xfrm flipV="1">
              <a:off x="6096000" y="4251158"/>
              <a:ext cx="340963" cy="259754"/>
            </a:xfrm>
            <a:prstGeom prst="straightConnector1">
              <a:avLst/>
            </a:prstGeom>
            <a:ln>
              <a:solidFill>
                <a:srgbClr val="E94C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A455E315-40B3-1E44-9775-CC471A8F6C99}"/>
                </a:ext>
              </a:extLst>
            </p:cNvPr>
            <p:cNvCxnSpPr>
              <a:cxnSpLocks/>
            </p:cNvCxnSpPr>
            <p:nvPr/>
          </p:nvCxnSpPr>
          <p:spPr>
            <a:xfrm>
              <a:off x="6096000" y="4760768"/>
              <a:ext cx="340963" cy="282604"/>
            </a:xfrm>
            <a:prstGeom prst="straightConnector1">
              <a:avLst/>
            </a:prstGeom>
            <a:ln>
              <a:solidFill>
                <a:srgbClr val="E94C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3" name="Group 22">
            <a:extLst>
              <a:ext uri="{FF2B5EF4-FFF2-40B4-BE49-F238E27FC236}">
                <a16:creationId xmlns:a16="http://schemas.microsoft.com/office/drawing/2014/main" id="{31D6FFA6-4C03-8A48-8ED8-297201C7DFC7}"/>
              </a:ext>
            </a:extLst>
          </p:cNvPr>
          <p:cNvGrpSpPr/>
          <p:nvPr/>
        </p:nvGrpSpPr>
        <p:grpSpPr>
          <a:xfrm>
            <a:off x="9433560" y="6293521"/>
            <a:ext cx="2432304" cy="523220"/>
            <a:chOff x="219456" y="6382512"/>
            <a:chExt cx="2432304" cy="523220"/>
          </a:xfrm>
        </p:grpSpPr>
        <p:cxnSp>
          <p:nvCxnSpPr>
            <p:cNvPr id="24" name="Straight Connector 23">
              <a:extLst>
                <a:ext uri="{FF2B5EF4-FFF2-40B4-BE49-F238E27FC236}">
                  <a16:creationId xmlns:a16="http://schemas.microsoft.com/office/drawing/2014/main" id="{B78E9B5B-76A5-CF43-BE38-FA6751D9646F}"/>
                </a:ext>
              </a:extLst>
            </p:cNvPr>
            <p:cNvCxnSpPr/>
            <p:nvPr/>
          </p:nvCxnSpPr>
          <p:spPr>
            <a:xfrm>
              <a:off x="219456" y="6382512"/>
              <a:ext cx="2432304" cy="0"/>
            </a:xfrm>
            <a:prstGeom prst="line">
              <a:avLst/>
            </a:prstGeom>
            <a:ln w="15875">
              <a:solidFill>
                <a:srgbClr val="E94C00"/>
              </a:solidFill>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293EF62F-B8AF-2648-AEFF-23F149F1A904}"/>
                </a:ext>
              </a:extLst>
            </p:cNvPr>
            <p:cNvSpPr/>
            <p:nvPr/>
          </p:nvSpPr>
          <p:spPr>
            <a:xfrm>
              <a:off x="402336" y="6382512"/>
              <a:ext cx="1067921" cy="523220"/>
            </a:xfrm>
            <a:prstGeom prst="rect">
              <a:avLst/>
            </a:prstGeom>
          </p:spPr>
          <p:txBody>
            <a:bodyPr wrap="none">
              <a:spAutoFit/>
            </a:bodyPr>
            <a:lstStyle/>
            <a:p>
              <a:r>
                <a:rPr lang="en-US" sz="2800" dirty="0">
                  <a:solidFill>
                    <a:srgbClr val="E94C00"/>
                  </a:solidFill>
                  <a:latin typeface="DaunPenh" pitchFamily="2" charset="0"/>
                  <a:cs typeface="DaunPenh" pitchFamily="2" charset="0"/>
                </a:rPr>
                <a:t>Methods</a:t>
              </a:r>
              <a:endParaRPr lang="en-US" sz="2800" dirty="0">
                <a:solidFill>
                  <a:srgbClr val="E94C00"/>
                </a:solidFill>
              </a:endParaRPr>
            </a:p>
          </p:txBody>
        </p:sp>
      </p:grpSp>
    </p:spTree>
    <p:extLst>
      <p:ext uri="{BB962C8B-B14F-4D97-AF65-F5344CB8AC3E}">
        <p14:creationId xmlns:p14="http://schemas.microsoft.com/office/powerpoint/2010/main" val="30831057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6AF9E553-9658-D04F-9A63-79770AC5B0EB}"/>
              </a:ext>
            </a:extLst>
          </p:cNvPr>
          <p:cNvSpPr>
            <a:spLocks noGrp="1"/>
          </p:cNvSpPr>
          <p:nvPr>
            <p:ph type="title"/>
          </p:nvPr>
        </p:nvSpPr>
        <p:spPr/>
        <p:txBody>
          <a:bodyPr>
            <a:normAutofit/>
          </a:bodyPr>
          <a:lstStyle/>
          <a:p>
            <a:r>
              <a:rPr lang="en-US" sz="7200" dirty="0">
                <a:solidFill>
                  <a:schemeClr val="tx1">
                    <a:lumMod val="85000"/>
                    <a:lumOff val="15000"/>
                  </a:schemeClr>
                </a:solidFill>
                <a:latin typeface="DaunPenh" pitchFamily="2" charset="0"/>
                <a:cs typeface="DaunPenh" pitchFamily="2" charset="0"/>
              </a:rPr>
              <a:t>Research plan</a:t>
            </a:r>
          </a:p>
        </p:txBody>
      </p:sp>
      <p:sp>
        <p:nvSpPr>
          <p:cNvPr id="3" name="Content Placeholder 2">
            <a:extLst>
              <a:ext uri="{FF2B5EF4-FFF2-40B4-BE49-F238E27FC236}">
                <a16:creationId xmlns:a16="http://schemas.microsoft.com/office/drawing/2014/main" id="{770C8A2F-E37D-724A-8591-A513F6F04BBC}"/>
              </a:ext>
            </a:extLst>
          </p:cNvPr>
          <p:cNvSpPr>
            <a:spLocks noGrp="1"/>
          </p:cNvSpPr>
          <p:nvPr>
            <p:ph idx="1"/>
          </p:nvPr>
        </p:nvSpPr>
        <p:spPr/>
        <p:txBody>
          <a:bodyPr>
            <a:normAutofit fontScale="70000" lnSpcReduction="20000"/>
          </a:bodyPr>
          <a:lstStyle/>
          <a:p>
            <a:r>
              <a:rPr lang="en-US" sz="3000" dirty="0">
                <a:latin typeface="DaunPenh" pitchFamily="2" charset="0"/>
                <a:cs typeface="DaunPenh" pitchFamily="2" charset="0"/>
              </a:rPr>
              <a:t>The research will include three main stages: </a:t>
            </a:r>
          </a:p>
          <a:p>
            <a:pPr lvl="0"/>
            <a:r>
              <a:rPr lang="en-US" sz="3000" dirty="0">
                <a:latin typeface="DaunPenh" pitchFamily="2" charset="0"/>
                <a:cs typeface="DaunPenh" pitchFamily="2" charset="0"/>
              </a:rPr>
              <a:t>In the first stage, a spatial optimization model will be designed, that computes the tradeoff between sensor array effectivity, i.e. PED and cost. The model will capture the distribution of weather conditions that characterize the regime and sensors of various attributes. Evaluation of the model will include optimization performance evaluations and model evaluation through the examinations of different scenarios.</a:t>
            </a:r>
          </a:p>
          <a:p>
            <a:pPr lvl="0"/>
            <a:r>
              <a:rPr lang="en-US" sz="3000" dirty="0">
                <a:latin typeface="DaunPenh" pitchFamily="2" charset="0"/>
                <a:cs typeface="DaunPenh" pitchFamily="2" charset="0"/>
              </a:rPr>
              <a:t>In the second stage, a temporal optimization model will be designed, that computes sensors’ redeployment strategy in case of changing weather conditions of different time scales (e.g., 1 hour, 1 day, season, etc.), which induces minimal transfer effort. Various distance metrics as well as the number of sensors to relocate will be considered as objective functions to be minimized. </a:t>
            </a:r>
          </a:p>
          <a:p>
            <a:pPr lvl="0"/>
            <a:r>
              <a:rPr lang="en-US" sz="3000" dirty="0">
                <a:latin typeface="DaunPenh" pitchFamily="2" charset="0"/>
                <a:cs typeface="DaunPenh" pitchFamily="2" charset="0"/>
              </a:rPr>
              <a:t>The third stage will consolidate the two proposed schemes into one generalized model. The probability of change in short-term weather conditions will be considered, so it is most probable that future deployments require minimum transfer efforts.</a:t>
            </a:r>
          </a:p>
          <a:p>
            <a:pPr marL="0" indent="0">
              <a:buNone/>
            </a:pPr>
            <a:endParaRPr lang="en-US" sz="3000" dirty="0">
              <a:latin typeface="DaunPenh" pitchFamily="2" charset="0"/>
              <a:cs typeface="DaunPenh" pitchFamily="2" charset="0"/>
            </a:endParaRPr>
          </a:p>
          <a:p>
            <a:r>
              <a:rPr lang="en-US" sz="3000" dirty="0">
                <a:latin typeface="DaunPenh" pitchFamily="2" charset="0"/>
                <a:cs typeface="DaunPenh" pitchFamily="2" charset="0"/>
              </a:rPr>
              <a:t>During each of the specified phases, several extensions will be considered, including the use of other more sophisticated dispersion models, other forms of objective functions, related to the maximization of the PED values, and real-world test cases. In the second and third stages, a case of sudden changes in number of sources or emission patterns will potentially be examined as a trigger for network redeployment.</a:t>
            </a:r>
          </a:p>
        </p:txBody>
      </p:sp>
      <p:sp>
        <p:nvSpPr>
          <p:cNvPr id="9" name="Slide Number Placeholder 8">
            <a:extLst>
              <a:ext uri="{FF2B5EF4-FFF2-40B4-BE49-F238E27FC236}">
                <a16:creationId xmlns:a16="http://schemas.microsoft.com/office/drawing/2014/main" id="{2425ED74-F8AC-4744-805A-43F2887838AC}"/>
              </a:ext>
            </a:extLst>
          </p:cNvPr>
          <p:cNvSpPr>
            <a:spLocks noGrp="1"/>
          </p:cNvSpPr>
          <p:nvPr>
            <p:ph type="sldNum" sz="quarter" idx="12"/>
          </p:nvPr>
        </p:nvSpPr>
        <p:spPr/>
        <p:txBody>
          <a:bodyPr/>
          <a:lstStyle/>
          <a:p>
            <a:fld id="{CBA4AC6D-9836-9F4A-961A-ECAC0CEAF37F}" type="slidenum">
              <a:rPr lang="en-US" smtClean="0"/>
              <a:t>19</a:t>
            </a:fld>
            <a:endParaRPr lang="en-US"/>
          </a:p>
        </p:txBody>
      </p:sp>
    </p:spTree>
    <p:extLst>
      <p:ext uri="{BB962C8B-B14F-4D97-AF65-F5344CB8AC3E}">
        <p14:creationId xmlns:p14="http://schemas.microsoft.com/office/powerpoint/2010/main" val="12901989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3B034CF-A512-8B44-B290-0D1C028B7D17}"/>
              </a:ext>
            </a:extLst>
          </p:cNvPr>
          <p:cNvSpPr txBox="1"/>
          <p:nvPr/>
        </p:nvSpPr>
        <p:spPr>
          <a:xfrm>
            <a:off x="333698" y="1477210"/>
            <a:ext cx="11158728" cy="4213482"/>
          </a:xfrm>
          <a:prstGeom prst="rect">
            <a:avLst/>
          </a:prstGeom>
        </p:spPr>
        <p:txBody>
          <a:bodyPr vert="horz" lIns="91440" tIns="45720" rIns="91440" bIns="45720" rtlCol="0">
            <a:noAutofit/>
          </a:bodyPr>
          <a:lstStyle/>
          <a:p>
            <a:pPr marL="1028700" indent="-571500">
              <a:lnSpc>
                <a:spcPct val="90000"/>
              </a:lnSpc>
              <a:spcAft>
                <a:spcPts val="600"/>
              </a:spcAft>
              <a:buFont typeface="Arial" panose="020B0604020202020204" pitchFamily="34" charset="0"/>
              <a:buChar char="•"/>
            </a:pPr>
            <a:r>
              <a:rPr lang="en-US" sz="3600" dirty="0">
                <a:solidFill>
                  <a:schemeClr val="tx1">
                    <a:lumMod val="85000"/>
                    <a:lumOff val="15000"/>
                  </a:schemeClr>
                </a:solidFill>
                <a:latin typeface="DaunPenh" pitchFamily="2" charset="0"/>
                <a:cs typeface="DaunPenh" pitchFamily="2" charset="0"/>
                <a:hlinkClick r:id="" action="ppaction://noaction">
                  <a:extLst>
                    <a:ext uri="{A12FA001-AC4F-418D-AE19-62706E023703}">
                      <ahyp:hlinkClr xmlns:ahyp="http://schemas.microsoft.com/office/drawing/2018/hyperlinkcolor" val="tx"/>
                    </a:ext>
                  </a:extLst>
                </a:hlinkClick>
              </a:rPr>
              <a:t>Introduction</a:t>
            </a:r>
            <a:r>
              <a:rPr lang="en-US" sz="3600" dirty="0">
                <a:solidFill>
                  <a:schemeClr val="tx1">
                    <a:lumMod val="85000"/>
                    <a:lumOff val="15000"/>
                  </a:schemeClr>
                </a:solidFill>
                <a:latin typeface="DaunPenh" pitchFamily="2" charset="0"/>
                <a:cs typeface="DaunPenh" pitchFamily="2" charset="0"/>
              </a:rPr>
              <a:t> - </a:t>
            </a:r>
            <a:r>
              <a:rPr lang="en-US" sz="3600" dirty="0">
                <a:solidFill>
                  <a:srgbClr val="E94C00"/>
                </a:solidFill>
                <a:latin typeface="DaunPenh" pitchFamily="2" charset="0"/>
                <a:cs typeface="DaunPenh" pitchFamily="2" charset="0"/>
              </a:rPr>
              <a:t>air pollution monitoring (motivation), representation in time and in spaces, network deployment</a:t>
            </a:r>
          </a:p>
          <a:p>
            <a:pPr marL="1028700" indent="-571500">
              <a:lnSpc>
                <a:spcPct val="90000"/>
              </a:lnSpc>
              <a:spcAft>
                <a:spcPts val="600"/>
              </a:spcAft>
              <a:buFont typeface="Arial" panose="020B0604020202020204" pitchFamily="34" charset="0"/>
              <a:buChar char="•"/>
            </a:pPr>
            <a:r>
              <a:rPr lang="en-US" sz="3600" dirty="0">
                <a:solidFill>
                  <a:schemeClr val="tx1">
                    <a:lumMod val="85000"/>
                    <a:lumOff val="15000"/>
                  </a:schemeClr>
                </a:solidFill>
                <a:latin typeface="DaunPenh" pitchFamily="2" charset="0"/>
                <a:cs typeface="DaunPenh" pitchFamily="2" charset="0"/>
                <a:hlinkClick r:id="" action="ppaction://noaction">
                  <a:extLst>
                    <a:ext uri="{A12FA001-AC4F-418D-AE19-62706E023703}">
                      <ahyp:hlinkClr xmlns:ahyp="http://schemas.microsoft.com/office/drawing/2018/hyperlinkcolor" val="tx"/>
                    </a:ext>
                  </a:extLst>
                </a:hlinkClick>
              </a:rPr>
              <a:t>Research hypothesis and objectives</a:t>
            </a:r>
            <a:endParaRPr lang="en-US" sz="3600" dirty="0">
              <a:solidFill>
                <a:schemeClr val="tx1">
                  <a:lumMod val="85000"/>
                  <a:lumOff val="15000"/>
                </a:schemeClr>
              </a:solidFill>
              <a:latin typeface="DaunPenh" pitchFamily="2" charset="0"/>
              <a:cs typeface="DaunPenh" pitchFamily="2" charset="0"/>
            </a:endParaRPr>
          </a:p>
          <a:p>
            <a:pPr marL="1028700" indent="-571500">
              <a:lnSpc>
                <a:spcPct val="90000"/>
              </a:lnSpc>
              <a:spcAft>
                <a:spcPts val="600"/>
              </a:spcAft>
              <a:buFont typeface="Arial" panose="020B0604020202020204" pitchFamily="34" charset="0"/>
              <a:buChar char="•"/>
            </a:pPr>
            <a:r>
              <a:rPr lang="en-US" sz="3600" dirty="0">
                <a:solidFill>
                  <a:schemeClr val="tx1">
                    <a:lumMod val="85000"/>
                    <a:lumOff val="15000"/>
                  </a:schemeClr>
                </a:solidFill>
                <a:latin typeface="DaunPenh" pitchFamily="2" charset="0"/>
                <a:cs typeface="DaunPenh" pitchFamily="2" charset="0"/>
              </a:rPr>
              <a:t>Related work</a:t>
            </a:r>
          </a:p>
          <a:p>
            <a:pPr marL="1028700" indent="-571500">
              <a:lnSpc>
                <a:spcPct val="90000"/>
              </a:lnSpc>
              <a:spcAft>
                <a:spcPts val="600"/>
              </a:spcAft>
              <a:buFont typeface="Arial" panose="020B0604020202020204" pitchFamily="34" charset="0"/>
              <a:buChar char="•"/>
            </a:pPr>
            <a:r>
              <a:rPr lang="en-US" sz="3600" dirty="0">
                <a:solidFill>
                  <a:schemeClr val="tx1">
                    <a:lumMod val="85000"/>
                    <a:lumOff val="15000"/>
                  </a:schemeClr>
                </a:solidFill>
                <a:latin typeface="DaunPenh" pitchFamily="2" charset="0"/>
                <a:cs typeface="DaunPenh" pitchFamily="2" charset="0"/>
                <a:hlinkClick r:id="" action="ppaction://noaction">
                  <a:extLst>
                    <a:ext uri="{A12FA001-AC4F-418D-AE19-62706E023703}">
                      <ahyp:hlinkClr xmlns:ahyp="http://schemas.microsoft.com/office/drawing/2018/hyperlinkcolor" val="tx"/>
                    </a:ext>
                  </a:extLst>
                </a:hlinkClick>
              </a:rPr>
              <a:t>Methods</a:t>
            </a:r>
            <a:r>
              <a:rPr lang="en-US" sz="3600" dirty="0">
                <a:solidFill>
                  <a:schemeClr val="tx1">
                    <a:lumMod val="85000"/>
                    <a:lumOff val="15000"/>
                  </a:schemeClr>
                </a:solidFill>
                <a:latin typeface="DaunPenh" pitchFamily="2" charset="0"/>
                <a:cs typeface="DaunPenh" pitchFamily="2" charset="0"/>
              </a:rPr>
              <a:t> – </a:t>
            </a:r>
            <a:r>
              <a:rPr lang="en-US" sz="3600" dirty="0">
                <a:solidFill>
                  <a:srgbClr val="E94C00"/>
                </a:solidFill>
                <a:latin typeface="DaunPenh" pitchFamily="2" charset="0"/>
                <a:cs typeface="DaunPenh" pitchFamily="2" charset="0"/>
              </a:rPr>
              <a:t>background (Meteorology, Evolutionary Algorithms, Borg framework), problem formulation</a:t>
            </a:r>
          </a:p>
          <a:p>
            <a:pPr marL="1028700" indent="-571500">
              <a:lnSpc>
                <a:spcPct val="90000"/>
              </a:lnSpc>
              <a:spcAft>
                <a:spcPts val="600"/>
              </a:spcAft>
              <a:buFont typeface="Arial" panose="020B0604020202020204" pitchFamily="34" charset="0"/>
              <a:buChar char="•"/>
            </a:pPr>
            <a:r>
              <a:rPr lang="en-US" sz="3600" dirty="0">
                <a:solidFill>
                  <a:schemeClr val="tx1">
                    <a:lumMod val="85000"/>
                    <a:lumOff val="15000"/>
                  </a:schemeClr>
                </a:solidFill>
                <a:latin typeface="DaunPenh" pitchFamily="2" charset="0"/>
                <a:cs typeface="DaunPenh" pitchFamily="2" charset="0"/>
                <a:hlinkClick r:id="" action="ppaction://noaction">
                  <a:extLst>
                    <a:ext uri="{A12FA001-AC4F-418D-AE19-62706E023703}">
                      <ahyp:hlinkClr xmlns:ahyp="http://schemas.microsoft.com/office/drawing/2018/hyperlinkcolor" val="tx"/>
                    </a:ext>
                  </a:extLst>
                </a:hlinkClick>
              </a:rPr>
              <a:t>Preliminary results </a:t>
            </a:r>
            <a:endParaRPr lang="en-US" sz="3600" dirty="0">
              <a:solidFill>
                <a:schemeClr val="tx1">
                  <a:lumMod val="85000"/>
                  <a:lumOff val="15000"/>
                </a:schemeClr>
              </a:solidFill>
              <a:latin typeface="DaunPenh" pitchFamily="2" charset="0"/>
              <a:cs typeface="DaunPenh" pitchFamily="2" charset="0"/>
            </a:endParaRPr>
          </a:p>
          <a:p>
            <a:pPr marL="1028700" indent="-571500">
              <a:lnSpc>
                <a:spcPct val="90000"/>
              </a:lnSpc>
              <a:spcAft>
                <a:spcPts val="600"/>
              </a:spcAft>
              <a:buFont typeface="Arial" panose="020B0604020202020204" pitchFamily="34" charset="0"/>
              <a:buChar char="•"/>
            </a:pPr>
            <a:r>
              <a:rPr lang="en-US" sz="3600" dirty="0">
                <a:solidFill>
                  <a:schemeClr val="tx1">
                    <a:lumMod val="85000"/>
                    <a:lumOff val="15000"/>
                  </a:schemeClr>
                </a:solidFill>
                <a:latin typeface="DaunPenh" pitchFamily="2" charset="0"/>
                <a:cs typeface="DaunPenh" pitchFamily="2" charset="0"/>
                <a:hlinkClick r:id="rId3" action="ppaction://hlinksldjump">
                  <a:extLst>
                    <a:ext uri="{A12FA001-AC4F-418D-AE19-62706E023703}">
                      <ahyp:hlinkClr xmlns:ahyp="http://schemas.microsoft.com/office/drawing/2018/hyperlinkcolor" val="tx"/>
                    </a:ext>
                  </a:extLst>
                </a:hlinkClick>
              </a:rPr>
              <a:t>Summary</a:t>
            </a:r>
            <a:r>
              <a:rPr lang="en-US" sz="3600" dirty="0">
                <a:solidFill>
                  <a:schemeClr val="tx1">
                    <a:lumMod val="85000"/>
                    <a:lumOff val="15000"/>
                  </a:schemeClr>
                </a:solidFill>
                <a:latin typeface="DaunPenh" pitchFamily="2" charset="0"/>
                <a:cs typeface="DaunPenh" pitchFamily="2" charset="0"/>
              </a:rPr>
              <a:t> and research plan</a:t>
            </a:r>
          </a:p>
          <a:p>
            <a:pPr marL="685800" indent="-228600">
              <a:lnSpc>
                <a:spcPct val="90000"/>
              </a:lnSpc>
              <a:spcAft>
                <a:spcPts val="600"/>
              </a:spcAft>
              <a:buFont typeface="Arial" panose="020B0604020202020204" pitchFamily="34" charset="0"/>
              <a:buChar char="•"/>
            </a:pPr>
            <a:endParaRPr lang="en-US" sz="2800" dirty="0">
              <a:solidFill>
                <a:schemeClr val="tx1">
                  <a:lumMod val="85000"/>
                  <a:lumOff val="15000"/>
                </a:schemeClr>
              </a:solidFill>
              <a:latin typeface="DaunPenh" pitchFamily="2" charset="0"/>
              <a:cs typeface="DaunPenh" pitchFamily="2" charset="0"/>
            </a:endParaRPr>
          </a:p>
          <a:p>
            <a:pPr marL="685800" indent="-228600">
              <a:lnSpc>
                <a:spcPct val="90000"/>
              </a:lnSpc>
              <a:spcAft>
                <a:spcPts val="600"/>
              </a:spcAft>
              <a:buFont typeface="Arial" panose="020B0604020202020204" pitchFamily="34" charset="0"/>
              <a:buChar char="•"/>
            </a:pPr>
            <a:endParaRPr lang="en-US" sz="2800" dirty="0">
              <a:solidFill>
                <a:schemeClr val="tx1">
                  <a:lumMod val="85000"/>
                  <a:lumOff val="15000"/>
                </a:schemeClr>
              </a:solidFill>
              <a:latin typeface="DaunPenh" pitchFamily="2" charset="0"/>
              <a:cs typeface="DaunPenh" pitchFamily="2" charset="0"/>
            </a:endParaRPr>
          </a:p>
        </p:txBody>
      </p:sp>
      <p:sp>
        <p:nvSpPr>
          <p:cNvPr id="5" name="Title 1">
            <a:extLst>
              <a:ext uri="{FF2B5EF4-FFF2-40B4-BE49-F238E27FC236}">
                <a16:creationId xmlns:a16="http://schemas.microsoft.com/office/drawing/2014/main" id="{01D65854-0081-874A-8FE1-48C2C0AB9BC1}"/>
              </a:ext>
            </a:extLst>
          </p:cNvPr>
          <p:cNvSpPr txBox="1">
            <a:spLocks/>
          </p:cNvSpPr>
          <p:nvPr/>
        </p:nvSpPr>
        <p:spPr>
          <a:xfrm>
            <a:off x="333698" y="-285338"/>
            <a:ext cx="9013052" cy="162331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6000" dirty="0">
                <a:solidFill>
                  <a:srgbClr val="E94C00"/>
                </a:solidFill>
                <a:latin typeface="DaunPenh" pitchFamily="2" charset="0"/>
                <a:cs typeface="DaunPenh" pitchFamily="2" charset="0"/>
              </a:rPr>
              <a:t>Table of contents</a:t>
            </a:r>
            <a:endParaRPr lang="en-US" sz="6000" dirty="0">
              <a:solidFill>
                <a:srgbClr val="E94C00"/>
              </a:solidFill>
            </a:endParaRPr>
          </a:p>
        </p:txBody>
      </p:sp>
      <p:cxnSp>
        <p:nvCxnSpPr>
          <p:cNvPr id="7" name="Straight Connector 6">
            <a:extLst>
              <a:ext uri="{FF2B5EF4-FFF2-40B4-BE49-F238E27FC236}">
                <a16:creationId xmlns:a16="http://schemas.microsoft.com/office/drawing/2014/main" id="{5AE5480B-88F4-0F4A-A5AF-5EC5C39C778D}"/>
              </a:ext>
            </a:extLst>
          </p:cNvPr>
          <p:cNvCxnSpPr>
            <a:cxnSpLocks/>
          </p:cNvCxnSpPr>
          <p:nvPr/>
        </p:nvCxnSpPr>
        <p:spPr>
          <a:xfrm>
            <a:off x="169106" y="1151060"/>
            <a:ext cx="10767118" cy="0"/>
          </a:xfrm>
          <a:prstGeom prst="line">
            <a:avLst/>
          </a:prstGeom>
          <a:ln w="15875">
            <a:solidFill>
              <a:srgbClr val="E94C00"/>
            </a:solidFill>
          </a:ln>
        </p:spPr>
        <p:style>
          <a:lnRef idx="1">
            <a:schemeClr val="accent1"/>
          </a:lnRef>
          <a:fillRef idx="0">
            <a:schemeClr val="accent1"/>
          </a:fillRef>
          <a:effectRef idx="0">
            <a:schemeClr val="accent1"/>
          </a:effectRef>
          <a:fontRef idx="minor">
            <a:schemeClr val="tx1"/>
          </a:fontRef>
        </p:style>
      </p:cxnSp>
      <p:sp>
        <p:nvSpPr>
          <p:cNvPr id="19" name="Slide Number Placeholder 18">
            <a:extLst>
              <a:ext uri="{FF2B5EF4-FFF2-40B4-BE49-F238E27FC236}">
                <a16:creationId xmlns:a16="http://schemas.microsoft.com/office/drawing/2014/main" id="{261FD20D-DB4C-A749-96C8-ADE1E74B496A}"/>
              </a:ext>
            </a:extLst>
          </p:cNvPr>
          <p:cNvSpPr>
            <a:spLocks noGrp="1"/>
          </p:cNvSpPr>
          <p:nvPr>
            <p:ph type="sldNum" sz="quarter" idx="12"/>
          </p:nvPr>
        </p:nvSpPr>
        <p:spPr/>
        <p:txBody>
          <a:bodyPr/>
          <a:lstStyle/>
          <a:p>
            <a:fld id="{CBA4AC6D-9836-9F4A-961A-ECAC0CEAF37F}" type="slidenum">
              <a:rPr lang="en-US" smtClean="0"/>
              <a:t>2</a:t>
            </a:fld>
            <a:r>
              <a:rPr lang="en-US" dirty="0"/>
              <a:t>/27</a:t>
            </a:r>
          </a:p>
        </p:txBody>
      </p:sp>
    </p:spTree>
    <p:extLst>
      <p:ext uri="{BB962C8B-B14F-4D97-AF65-F5344CB8AC3E}">
        <p14:creationId xmlns:p14="http://schemas.microsoft.com/office/powerpoint/2010/main" val="1246033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1E1A4CD6-C1BF-484B-B3F7-CC8F4BA43FDD}"/>
              </a:ext>
            </a:extLst>
          </p:cNvPr>
          <p:cNvSpPr>
            <a:spLocks noGrp="1"/>
          </p:cNvSpPr>
          <p:nvPr>
            <p:ph type="title"/>
          </p:nvPr>
        </p:nvSpPr>
        <p:spPr/>
        <p:txBody>
          <a:bodyPr>
            <a:normAutofit/>
          </a:bodyPr>
          <a:lstStyle/>
          <a:p>
            <a:r>
              <a:rPr lang="en-US" sz="7200" dirty="0">
                <a:solidFill>
                  <a:schemeClr val="tx1">
                    <a:lumMod val="85000"/>
                    <a:lumOff val="15000"/>
                  </a:schemeClr>
                </a:solidFill>
                <a:latin typeface="DaunPenh" pitchFamily="2" charset="0"/>
                <a:cs typeface="DaunPenh" pitchFamily="2" charset="0"/>
              </a:rPr>
              <a:t>Simulation setup</a:t>
            </a:r>
          </a:p>
        </p:txBody>
      </p:sp>
      <p:sp>
        <p:nvSpPr>
          <p:cNvPr id="15" name="Slide Number Placeholder 14">
            <a:extLst>
              <a:ext uri="{FF2B5EF4-FFF2-40B4-BE49-F238E27FC236}">
                <a16:creationId xmlns:a16="http://schemas.microsoft.com/office/drawing/2014/main" id="{6F89318D-D4CC-154D-BAED-AC844E423C4A}"/>
              </a:ext>
            </a:extLst>
          </p:cNvPr>
          <p:cNvSpPr>
            <a:spLocks noGrp="1"/>
          </p:cNvSpPr>
          <p:nvPr>
            <p:ph type="sldNum" sz="quarter" idx="12"/>
          </p:nvPr>
        </p:nvSpPr>
        <p:spPr/>
        <p:txBody>
          <a:bodyPr/>
          <a:lstStyle/>
          <a:p>
            <a:fld id="{CBA4AC6D-9836-9F4A-961A-ECAC0CEAF37F}" type="slidenum">
              <a:rPr lang="en-US" smtClean="0"/>
              <a:t>20</a:t>
            </a:fld>
            <a:endParaRPr lang="en-US"/>
          </a:p>
        </p:txBody>
      </p:sp>
      <p:grpSp>
        <p:nvGrpSpPr>
          <p:cNvPr id="5" name="Group 4">
            <a:extLst>
              <a:ext uri="{FF2B5EF4-FFF2-40B4-BE49-F238E27FC236}">
                <a16:creationId xmlns:a16="http://schemas.microsoft.com/office/drawing/2014/main" id="{112078CE-CDEB-4541-8907-4CF6701D025C}"/>
              </a:ext>
            </a:extLst>
          </p:cNvPr>
          <p:cNvGrpSpPr/>
          <p:nvPr/>
        </p:nvGrpSpPr>
        <p:grpSpPr>
          <a:xfrm>
            <a:off x="567254" y="1512703"/>
            <a:ext cx="11298611" cy="4685552"/>
            <a:chOff x="-1408100" y="-38409"/>
            <a:chExt cx="11037487" cy="4553867"/>
          </a:xfrm>
        </p:grpSpPr>
        <p:pic>
          <p:nvPicPr>
            <p:cNvPr id="6" name="Picture 5">
              <a:extLst>
                <a:ext uri="{FF2B5EF4-FFF2-40B4-BE49-F238E27FC236}">
                  <a16:creationId xmlns:a16="http://schemas.microsoft.com/office/drawing/2014/main" id="{82DEFA39-162B-0745-B96E-A10662F8009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967" r="5589"/>
            <a:stretch/>
          </p:blipFill>
          <p:spPr bwMode="auto">
            <a:xfrm>
              <a:off x="4136848" y="-38409"/>
              <a:ext cx="5492539" cy="4553867"/>
            </a:xfrm>
            <a:prstGeom prst="rect">
              <a:avLst/>
            </a:prstGeom>
            <a:ln>
              <a:noFill/>
            </a:ln>
            <a:extLst>
              <a:ext uri="{53640926-AAD7-44D8-BBD7-CCE9431645EC}">
                <a14:shadowObscured xmlns:a14="http://schemas.microsoft.com/office/drawing/2010/main"/>
              </a:ext>
            </a:extLst>
          </p:spPr>
        </p:pic>
        <mc:AlternateContent xmlns:mc="http://schemas.openxmlformats.org/markup-compatibility/2006">
          <mc:Choice xmlns:a14="http://schemas.microsoft.com/office/drawing/2010/main" Requires="a14">
            <p:sp>
              <p:nvSpPr>
                <p:cNvPr id="7" name="Text Box 17">
                  <a:extLst>
                    <a:ext uri="{FF2B5EF4-FFF2-40B4-BE49-F238E27FC236}">
                      <a16:creationId xmlns:a16="http://schemas.microsoft.com/office/drawing/2014/main" id="{448ABB2E-26E4-C94C-949E-5AE5C4AFF081}"/>
                    </a:ext>
                  </a:extLst>
                </p:cNvPr>
                <p:cNvSpPr txBox="1"/>
                <p:nvPr/>
              </p:nvSpPr>
              <p:spPr>
                <a:xfrm>
                  <a:off x="-1408100" y="719514"/>
                  <a:ext cx="5398504" cy="3038021"/>
                </a:xfrm>
                <a:prstGeom prst="rect">
                  <a:avLst/>
                </a:prstGeom>
                <a:solidFill>
                  <a:prstClr val="white"/>
                </a:solidFill>
                <a:ln>
                  <a:noFill/>
                </a:ln>
              </p:spPr>
              <p:txBody>
                <a:bodyPr rot="0" spcFirstLastPara="0" vert="horz" wrap="square" lIns="0" tIns="0" rIns="0" bIns="0" numCol="1" spcCol="0" rtlCol="0" fromWordArt="0" anchor="t" anchorCtr="0" forceAA="0" compatLnSpc="1">
                  <a:prstTxWarp prst="textNoShape">
                    <a:avLst/>
                  </a:prstTxWarp>
                  <a:noAutofit/>
                </a:bodyPr>
                <a:lstStyle/>
                <a:p>
                  <a:pPr algn="just">
                    <a:lnSpc>
                      <a:spcPct val="115000"/>
                    </a:lnSpc>
                    <a:spcAft>
                      <a:spcPts val="1000"/>
                    </a:spcAft>
                  </a:pPr>
                  <a:r>
                    <a:rPr lang="en-US" sz="2400" b="1" i="0" dirty="0">
                      <a:solidFill>
                        <a:srgbClr val="000000"/>
                      </a:solidFill>
                      <a:effectLst/>
                      <a:latin typeface="DaunPenh" pitchFamily="2" charset="0"/>
                      <a:ea typeface="Times New Roman" panose="02020603050405020304" pitchFamily="18" charset="0"/>
                      <a:cs typeface="DaunPenh" pitchFamily="2" charset="0"/>
                    </a:rPr>
                    <a:t>Simulated arena.</a:t>
                  </a:r>
                  <a:r>
                    <a:rPr lang="en-US" sz="2400" i="0" dirty="0">
                      <a:solidFill>
                        <a:srgbClr val="000000"/>
                      </a:solidFill>
                      <a:effectLst/>
                      <a:latin typeface="DaunPenh" pitchFamily="2" charset="0"/>
                      <a:ea typeface="Times New Roman" panose="02020603050405020304" pitchFamily="18" charset="0"/>
                      <a:cs typeface="DaunPenh" pitchFamily="2" charset="0"/>
                    </a:rPr>
                    <a:t> </a:t>
                  </a:r>
                </a:p>
                <a:p>
                  <a:pPr algn="just">
                    <a:lnSpc>
                      <a:spcPct val="115000"/>
                    </a:lnSpc>
                    <a:spcAft>
                      <a:spcPts val="1000"/>
                    </a:spcAft>
                  </a:pPr>
                  <a:r>
                    <a:rPr lang="en-US" sz="2400" i="0" dirty="0">
                      <a:solidFill>
                        <a:srgbClr val="000000"/>
                      </a:solidFill>
                      <a:effectLst/>
                      <a:latin typeface="DaunPenh" pitchFamily="2" charset="0"/>
                      <a:ea typeface="Times New Roman" panose="02020603050405020304" pitchFamily="18" charset="0"/>
                      <a:cs typeface="DaunPenh" pitchFamily="2" charset="0"/>
                    </a:rPr>
                    <a:t>Showing: </a:t>
                  </a:r>
                </a:p>
                <a:p>
                  <a:pPr algn="just">
                    <a:lnSpc>
                      <a:spcPct val="115000"/>
                    </a:lnSpc>
                    <a:spcAft>
                      <a:spcPts val="1000"/>
                    </a:spcAft>
                  </a:pPr>
                  <a:r>
                    <a:rPr lang="en-US" sz="2400" i="0" dirty="0">
                      <a:solidFill>
                        <a:srgbClr val="000000"/>
                      </a:solidFill>
                      <a:effectLst/>
                      <a:latin typeface="DaunPenh" pitchFamily="2" charset="0"/>
                      <a:ea typeface="Times New Roman" panose="02020603050405020304" pitchFamily="18" charset="0"/>
                      <a:cs typeface="DaunPenh" pitchFamily="2" charset="0"/>
                    </a:rPr>
                    <a:t>1. Sources (red dots) with their average emission rates [kg s</a:t>
                  </a:r>
                  <a:r>
                    <a:rPr lang="en-US" sz="2400" i="0" baseline="30000" dirty="0">
                      <a:solidFill>
                        <a:srgbClr val="000000"/>
                      </a:solidFill>
                      <a:effectLst/>
                      <a:latin typeface="DaunPenh" pitchFamily="2" charset="0"/>
                      <a:ea typeface="Times New Roman" panose="02020603050405020304" pitchFamily="18" charset="0"/>
                      <a:cs typeface="DaunPenh" pitchFamily="2" charset="0"/>
                    </a:rPr>
                    <a:t>-1</a:t>
                  </a:r>
                  <a:r>
                    <a:rPr lang="en-US" sz="2000" i="0" dirty="0">
                      <a:solidFill>
                        <a:srgbClr val="000000"/>
                      </a:solidFill>
                      <a:effectLst/>
                      <a:latin typeface="DaunPenh" pitchFamily="2" charset="0"/>
                      <a:ea typeface="Times New Roman" panose="02020603050405020304" pitchFamily="18" charset="0"/>
                      <a:cs typeface="DaunPenh" pitchFamily="2" charset="0"/>
                    </a:rPr>
                    <a:t>]</a:t>
                  </a:r>
                  <a:endParaRPr lang="en-US" sz="2400" i="0" dirty="0">
                    <a:solidFill>
                      <a:srgbClr val="000000"/>
                    </a:solidFill>
                    <a:effectLst/>
                    <a:latin typeface="DaunPenh" pitchFamily="2" charset="0"/>
                    <a:ea typeface="Times New Roman" panose="02020603050405020304" pitchFamily="18" charset="0"/>
                    <a:cs typeface="DaunPenh" pitchFamily="2" charset="0"/>
                  </a:endParaRPr>
                </a:p>
                <a:p>
                  <a:pPr algn="just">
                    <a:lnSpc>
                      <a:spcPct val="115000"/>
                    </a:lnSpc>
                    <a:spcAft>
                      <a:spcPts val="1000"/>
                    </a:spcAft>
                  </a:pPr>
                  <a:r>
                    <a:rPr lang="en-US" sz="2400" i="0" dirty="0">
                      <a:solidFill>
                        <a:srgbClr val="000000"/>
                      </a:solidFill>
                      <a:effectLst/>
                      <a:latin typeface="DaunPenh" pitchFamily="2" charset="0"/>
                      <a:ea typeface="Times New Roman" panose="02020603050405020304" pitchFamily="18" charset="0"/>
                      <a:cs typeface="DaunPenh" pitchFamily="2" charset="0"/>
                    </a:rPr>
                    <a:t>2. Optional sensor locations (black crosses) </a:t>
                  </a:r>
                </a:p>
                <a:p>
                  <a:pPr algn="just">
                    <a:lnSpc>
                      <a:spcPct val="115000"/>
                    </a:lnSpc>
                    <a:spcAft>
                      <a:spcPts val="1000"/>
                    </a:spcAft>
                  </a:pPr>
                  <a:r>
                    <a:rPr lang="en-US" sz="2400" dirty="0">
                      <a:solidFill>
                        <a:srgbClr val="000000"/>
                      </a:solidFill>
                      <a:latin typeface="DaunPenh" pitchFamily="2" charset="0"/>
                      <a:ea typeface="Times New Roman" panose="02020603050405020304" pitchFamily="18" charset="0"/>
                      <a:cs typeface="DaunPenh" pitchFamily="2" charset="0"/>
                    </a:rPr>
                    <a:t>3. </a:t>
                  </a:r>
                  <a:r>
                    <a:rPr lang="en-US" sz="2400" i="0" dirty="0">
                      <a:solidFill>
                        <a:srgbClr val="000000"/>
                      </a:solidFill>
                      <a:effectLst/>
                      <a:latin typeface="DaunPenh" pitchFamily="2" charset="0"/>
                      <a:ea typeface="Times New Roman" panose="02020603050405020304" pitchFamily="18" charset="0"/>
                      <a:cs typeface="DaunPenh" pitchFamily="2" charset="0"/>
                    </a:rPr>
                    <a:t>Steady-state concentrations </a:t>
                  </a:r>
                  <a:r>
                    <a:rPr lang="en-US" i="0" dirty="0">
                      <a:solidFill>
                        <a:srgbClr val="000000"/>
                      </a:solidFill>
                      <a:effectLst/>
                      <a:latin typeface="DaunPenh" pitchFamily="2" charset="0"/>
                      <a:ea typeface="Times New Roman" panose="02020603050405020304" pitchFamily="18" charset="0"/>
                      <a:cs typeface="DaunPenh" pitchFamily="2" charset="0"/>
                    </a:rPr>
                    <a:t>[</a:t>
                  </a:r>
                  <a14:m>
                    <m:oMath xmlns:m="http://schemas.openxmlformats.org/officeDocument/2006/math">
                      <m:r>
                        <a:rPr lang="en-US" i="1">
                          <a:solidFill>
                            <a:srgbClr val="000000"/>
                          </a:solidFill>
                          <a:effectLst/>
                          <a:latin typeface="Cambria Math" panose="02040503050406030204" pitchFamily="18" charset="0"/>
                          <a:ea typeface="Times New Roman" panose="02020603050405020304" pitchFamily="18" charset="0"/>
                          <a:cs typeface="David" panose="020E0502060401010101" pitchFamily="34" charset="-79"/>
                        </a:rPr>
                        <m:t>𝜇</m:t>
                      </m:r>
                      <m:r>
                        <a:rPr lang="en-US" i="1">
                          <a:solidFill>
                            <a:srgbClr val="000000"/>
                          </a:solidFill>
                          <a:effectLst/>
                          <a:latin typeface="Cambria Math" panose="02040503050406030204" pitchFamily="18" charset="0"/>
                          <a:ea typeface="Times New Roman" panose="02020603050405020304" pitchFamily="18" charset="0"/>
                          <a:cs typeface="David" panose="020E0502060401010101" pitchFamily="34" charset="-79"/>
                        </a:rPr>
                        <m:t>𝑔</m:t>
                      </m:r>
                      <m:r>
                        <a:rPr lang="en-US" i="1">
                          <a:solidFill>
                            <a:srgbClr val="000000"/>
                          </a:solidFill>
                          <a:effectLst/>
                          <a:latin typeface="Cambria Math" panose="02040503050406030204" pitchFamily="18" charset="0"/>
                          <a:ea typeface="Times New Roman" panose="02020603050405020304" pitchFamily="18" charset="0"/>
                          <a:cs typeface="David" panose="020E0502060401010101" pitchFamily="34" charset="-79"/>
                        </a:rPr>
                        <m:t> </m:t>
                      </m:r>
                      <m:sSup>
                        <m:sSupPr>
                          <m:ctrlPr>
                            <a:rPr lang="en-US" i="1">
                              <a:solidFill>
                                <a:srgbClr val="000000"/>
                              </a:solidFill>
                              <a:effectLst/>
                              <a:latin typeface="Cambria Math" panose="02040503050406030204" pitchFamily="18" charset="0"/>
                              <a:ea typeface="Times New Roman" panose="02020603050405020304" pitchFamily="18" charset="0"/>
                              <a:cs typeface="David" panose="020E0502060401010101" pitchFamily="34" charset="-79"/>
                            </a:rPr>
                          </m:ctrlPr>
                        </m:sSupPr>
                        <m:e>
                          <m:r>
                            <a:rPr lang="en-US" i="1">
                              <a:solidFill>
                                <a:srgbClr val="000000"/>
                              </a:solidFill>
                              <a:effectLst/>
                              <a:latin typeface="Cambria Math" panose="02040503050406030204" pitchFamily="18" charset="0"/>
                              <a:ea typeface="Times New Roman" panose="02020603050405020304" pitchFamily="18" charset="0"/>
                              <a:cs typeface="David" panose="020E0502060401010101" pitchFamily="34" charset="-79"/>
                            </a:rPr>
                            <m:t>𝑚</m:t>
                          </m:r>
                        </m:e>
                        <m:sup>
                          <m:r>
                            <a:rPr lang="en-US" i="1">
                              <a:solidFill>
                                <a:srgbClr val="000000"/>
                              </a:solidFill>
                              <a:effectLst/>
                              <a:latin typeface="Cambria Math" panose="02040503050406030204" pitchFamily="18" charset="0"/>
                              <a:ea typeface="Times New Roman" panose="02020603050405020304" pitchFamily="18" charset="0"/>
                              <a:cs typeface="David" panose="020E0502060401010101" pitchFamily="34" charset="-79"/>
                            </a:rPr>
                            <m:t>−3</m:t>
                          </m:r>
                        </m:sup>
                      </m:sSup>
                    </m:oMath>
                  </a14:m>
                  <a:r>
                    <a:rPr lang="en-US" sz="2400" i="0" dirty="0">
                      <a:solidFill>
                        <a:srgbClr val="000000"/>
                      </a:solidFill>
                      <a:effectLst/>
                      <a:latin typeface="DaunPenh" pitchFamily="2" charset="0"/>
                      <a:ea typeface="Times New Roman" panose="02020603050405020304" pitchFamily="18" charset="0"/>
                      <a:cs typeface="DaunPenh" pitchFamily="2" charset="0"/>
                    </a:rPr>
                    <a:t>], obtained by the Gaussian plume model for weather state of (WS, WD, SC) = (4 m s</a:t>
                  </a:r>
                  <a:r>
                    <a:rPr lang="en-US" sz="2400" i="0" baseline="30000" dirty="0">
                      <a:solidFill>
                        <a:srgbClr val="000000"/>
                      </a:solidFill>
                      <a:effectLst/>
                      <a:latin typeface="DaunPenh" pitchFamily="2" charset="0"/>
                      <a:ea typeface="Times New Roman" panose="02020603050405020304" pitchFamily="18" charset="0"/>
                      <a:cs typeface="DaunPenh" pitchFamily="2" charset="0"/>
                    </a:rPr>
                    <a:t>-1</a:t>
                  </a:r>
                  <a:r>
                    <a:rPr lang="en-US" sz="2400" i="0" dirty="0">
                      <a:solidFill>
                        <a:srgbClr val="000000"/>
                      </a:solidFill>
                      <a:effectLst/>
                      <a:latin typeface="DaunPenh" pitchFamily="2" charset="0"/>
                      <a:ea typeface="Times New Roman" panose="02020603050405020304" pitchFamily="18" charset="0"/>
                      <a:cs typeface="DaunPenh" pitchFamily="2" charset="0"/>
                    </a:rPr>
                    <a:t>, 270</a:t>
                  </a:r>
                  <a:r>
                    <a:rPr lang="en-US" sz="2400" i="0" baseline="30000" dirty="0">
                      <a:solidFill>
                        <a:srgbClr val="000000"/>
                      </a:solidFill>
                      <a:effectLst/>
                      <a:latin typeface="DaunPenh" pitchFamily="2" charset="0"/>
                      <a:ea typeface="Times New Roman" panose="02020603050405020304" pitchFamily="18" charset="0"/>
                      <a:cs typeface="DaunPenh" pitchFamily="2" charset="0"/>
                    </a:rPr>
                    <a:t> </a:t>
                  </a:r>
                  <a:r>
                    <a:rPr lang="en-US" sz="2400" i="0" dirty="0">
                      <a:solidFill>
                        <a:srgbClr val="000000"/>
                      </a:solidFill>
                      <a:effectLst/>
                      <a:latin typeface="DaunPenh" pitchFamily="2" charset="0"/>
                      <a:ea typeface="Times New Roman" panose="02020603050405020304" pitchFamily="18" charset="0"/>
                      <a:cs typeface="DaunPenh" pitchFamily="2" charset="0"/>
                    </a:rPr>
                    <a:t>degrees, C class).</a:t>
                  </a:r>
                  <a:endParaRPr lang="en-US" sz="2000" i="1" dirty="0">
                    <a:solidFill>
                      <a:srgbClr val="44546A"/>
                    </a:solidFill>
                    <a:effectLst/>
                    <a:latin typeface="DaunPenh" pitchFamily="2" charset="0"/>
                    <a:ea typeface="Times New Roman" panose="02020603050405020304" pitchFamily="18" charset="0"/>
                    <a:cs typeface="DaunPenh" pitchFamily="2" charset="0"/>
                  </a:endParaRPr>
                </a:p>
              </p:txBody>
            </p:sp>
          </mc:Choice>
          <mc:Fallback>
            <p:sp>
              <p:nvSpPr>
                <p:cNvPr id="7" name="Text Box 17">
                  <a:extLst>
                    <a:ext uri="{FF2B5EF4-FFF2-40B4-BE49-F238E27FC236}">
                      <a16:creationId xmlns:a16="http://schemas.microsoft.com/office/drawing/2014/main" id="{448ABB2E-26E4-C94C-949E-5AE5C4AFF081}"/>
                    </a:ext>
                  </a:extLst>
                </p:cNvPr>
                <p:cNvSpPr txBox="1">
                  <a:spLocks noRot="1" noChangeAspect="1" noMove="1" noResize="1" noEditPoints="1" noAdjustHandles="1" noChangeArrowheads="1" noChangeShapeType="1" noTextEdit="1"/>
                </p:cNvSpPr>
                <p:nvPr/>
              </p:nvSpPr>
              <p:spPr>
                <a:xfrm>
                  <a:off x="-1408100" y="719514"/>
                  <a:ext cx="5398504" cy="3038021"/>
                </a:xfrm>
                <a:prstGeom prst="rect">
                  <a:avLst/>
                </a:prstGeom>
                <a:blipFill>
                  <a:blip r:embed="rId4"/>
                  <a:stretch>
                    <a:fillRect l="-3440" t="-1215" r="-3211" b="-16194"/>
                  </a:stretch>
                </a:blipFill>
                <a:ln>
                  <a:noFill/>
                </a:ln>
              </p:spPr>
              <p:txBody>
                <a:bodyPr/>
                <a:lstStyle/>
                <a:p>
                  <a:r>
                    <a:rPr lang="en-US">
                      <a:noFill/>
                    </a:rPr>
                    <a:t> </a:t>
                  </a:r>
                </a:p>
              </p:txBody>
            </p:sp>
          </mc:Fallback>
        </mc:AlternateContent>
      </p:grpSp>
      <p:grpSp>
        <p:nvGrpSpPr>
          <p:cNvPr id="16" name="Group 15">
            <a:extLst>
              <a:ext uri="{FF2B5EF4-FFF2-40B4-BE49-F238E27FC236}">
                <a16:creationId xmlns:a16="http://schemas.microsoft.com/office/drawing/2014/main" id="{E2CB9F9A-FA47-1A4F-99E9-F7BA811FF883}"/>
              </a:ext>
            </a:extLst>
          </p:cNvPr>
          <p:cNvGrpSpPr/>
          <p:nvPr/>
        </p:nvGrpSpPr>
        <p:grpSpPr>
          <a:xfrm>
            <a:off x="8790618" y="6336385"/>
            <a:ext cx="2432304" cy="523220"/>
            <a:chOff x="219456" y="6382512"/>
            <a:chExt cx="2432304" cy="523220"/>
          </a:xfrm>
        </p:grpSpPr>
        <p:cxnSp>
          <p:nvCxnSpPr>
            <p:cNvPr id="17" name="Straight Connector 16">
              <a:extLst>
                <a:ext uri="{FF2B5EF4-FFF2-40B4-BE49-F238E27FC236}">
                  <a16:creationId xmlns:a16="http://schemas.microsoft.com/office/drawing/2014/main" id="{1E9DE2B5-95D3-1C4C-A70B-BD4207285690}"/>
                </a:ext>
              </a:extLst>
            </p:cNvPr>
            <p:cNvCxnSpPr/>
            <p:nvPr/>
          </p:nvCxnSpPr>
          <p:spPr>
            <a:xfrm>
              <a:off x="219456" y="6382512"/>
              <a:ext cx="2432304" cy="0"/>
            </a:xfrm>
            <a:prstGeom prst="line">
              <a:avLst/>
            </a:prstGeom>
            <a:ln w="15875">
              <a:solidFill>
                <a:srgbClr val="E94C00"/>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BE6823FC-E92A-874D-B0CF-AA85D6AB39C1}"/>
                </a:ext>
              </a:extLst>
            </p:cNvPr>
            <p:cNvSpPr/>
            <p:nvPr/>
          </p:nvSpPr>
          <p:spPr>
            <a:xfrm>
              <a:off x="402336" y="6382512"/>
              <a:ext cx="2108269" cy="523220"/>
            </a:xfrm>
            <a:prstGeom prst="rect">
              <a:avLst/>
            </a:prstGeom>
          </p:spPr>
          <p:txBody>
            <a:bodyPr wrap="none">
              <a:spAutoFit/>
            </a:bodyPr>
            <a:lstStyle/>
            <a:p>
              <a:r>
                <a:rPr lang="en-US" sz="2800" dirty="0">
                  <a:solidFill>
                    <a:srgbClr val="E94C00"/>
                  </a:solidFill>
                  <a:latin typeface="DaunPenh" pitchFamily="2" charset="0"/>
                  <a:cs typeface="DaunPenh" pitchFamily="2" charset="0"/>
                </a:rPr>
                <a:t>Preliminary results</a:t>
              </a:r>
            </a:p>
          </p:txBody>
        </p:sp>
      </p:grpSp>
    </p:spTree>
    <p:extLst>
      <p:ext uri="{BB962C8B-B14F-4D97-AF65-F5344CB8AC3E}">
        <p14:creationId xmlns:p14="http://schemas.microsoft.com/office/powerpoint/2010/main" val="5326201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1E1A4CD6-C1BF-484B-B3F7-CC8F4BA43FDD}"/>
              </a:ext>
            </a:extLst>
          </p:cNvPr>
          <p:cNvSpPr>
            <a:spLocks noGrp="1"/>
          </p:cNvSpPr>
          <p:nvPr>
            <p:ph type="title"/>
          </p:nvPr>
        </p:nvSpPr>
        <p:spPr/>
        <p:txBody>
          <a:bodyPr>
            <a:normAutofit/>
          </a:bodyPr>
          <a:lstStyle/>
          <a:p>
            <a:r>
              <a:rPr lang="en-US" sz="7200" dirty="0">
                <a:solidFill>
                  <a:schemeClr val="tx1">
                    <a:lumMod val="85000"/>
                    <a:lumOff val="15000"/>
                  </a:schemeClr>
                </a:solidFill>
                <a:latin typeface="DaunPenh" pitchFamily="2" charset="0"/>
                <a:cs typeface="DaunPenh" pitchFamily="2" charset="0"/>
              </a:rPr>
              <a:t>Data used for the simulation</a:t>
            </a:r>
          </a:p>
        </p:txBody>
      </p:sp>
      <p:sp>
        <p:nvSpPr>
          <p:cNvPr id="15" name="Slide Number Placeholder 14">
            <a:extLst>
              <a:ext uri="{FF2B5EF4-FFF2-40B4-BE49-F238E27FC236}">
                <a16:creationId xmlns:a16="http://schemas.microsoft.com/office/drawing/2014/main" id="{6F89318D-D4CC-154D-BAED-AC844E423C4A}"/>
              </a:ext>
            </a:extLst>
          </p:cNvPr>
          <p:cNvSpPr>
            <a:spLocks noGrp="1"/>
          </p:cNvSpPr>
          <p:nvPr>
            <p:ph type="sldNum" sz="quarter" idx="12"/>
          </p:nvPr>
        </p:nvSpPr>
        <p:spPr/>
        <p:txBody>
          <a:bodyPr/>
          <a:lstStyle/>
          <a:p>
            <a:fld id="{CBA4AC6D-9836-9F4A-961A-ECAC0CEAF37F}" type="slidenum">
              <a:rPr lang="en-US" smtClean="0"/>
              <a:t>21</a:t>
            </a:fld>
            <a:endParaRPr lang="en-US"/>
          </a:p>
        </p:txBody>
      </p:sp>
      <p:grpSp>
        <p:nvGrpSpPr>
          <p:cNvPr id="8" name="Group 7">
            <a:extLst>
              <a:ext uri="{FF2B5EF4-FFF2-40B4-BE49-F238E27FC236}">
                <a16:creationId xmlns:a16="http://schemas.microsoft.com/office/drawing/2014/main" id="{01C46510-0D71-384A-870A-0C51DF821D92}"/>
              </a:ext>
            </a:extLst>
          </p:cNvPr>
          <p:cNvGrpSpPr/>
          <p:nvPr/>
        </p:nvGrpSpPr>
        <p:grpSpPr>
          <a:xfrm>
            <a:off x="1324586" y="1350775"/>
            <a:ext cx="10464657" cy="4494825"/>
            <a:chOff x="-6219752" y="-400422"/>
            <a:chExt cx="10467706" cy="4497594"/>
          </a:xfrm>
        </p:grpSpPr>
        <p:pic>
          <p:nvPicPr>
            <p:cNvPr id="9" name="Picture 8">
              <a:extLst>
                <a:ext uri="{FF2B5EF4-FFF2-40B4-BE49-F238E27FC236}">
                  <a16:creationId xmlns:a16="http://schemas.microsoft.com/office/drawing/2014/main" id="{B14B2070-FF3E-3A45-B37A-F19C0C17065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r="7" b="3262"/>
            <a:stretch/>
          </p:blipFill>
          <p:spPr>
            <a:xfrm>
              <a:off x="-1033191" y="-400422"/>
              <a:ext cx="5281145" cy="4497594"/>
            </a:xfrm>
            <a:prstGeom prst="rect">
              <a:avLst/>
            </a:prstGeom>
          </p:spPr>
        </p:pic>
        <p:sp>
          <p:nvSpPr>
            <p:cNvPr id="10" name="Text Box 19">
              <a:extLst>
                <a:ext uri="{FF2B5EF4-FFF2-40B4-BE49-F238E27FC236}">
                  <a16:creationId xmlns:a16="http://schemas.microsoft.com/office/drawing/2014/main" id="{0296166A-C47E-D047-A5E3-B2CCC3E94F45}"/>
                </a:ext>
              </a:extLst>
            </p:cNvPr>
            <p:cNvSpPr txBox="1"/>
            <p:nvPr/>
          </p:nvSpPr>
          <p:spPr>
            <a:xfrm>
              <a:off x="-6219752" y="143298"/>
              <a:ext cx="4944031" cy="653161"/>
            </a:xfrm>
            <a:prstGeom prst="rect">
              <a:avLst/>
            </a:prstGeom>
            <a:solidFill>
              <a:prstClr val="white"/>
            </a:solidFill>
            <a:ln>
              <a:noFill/>
            </a:ln>
          </p:spPr>
          <p:txBody>
            <a:bodyPr rot="0" spcFirstLastPara="0" vert="horz" wrap="square" lIns="0" tIns="0" rIns="0" bIns="0" numCol="1" spcCol="0" rtlCol="0" fromWordArt="0" anchor="t" anchorCtr="0" forceAA="0" compatLnSpc="1">
              <a:prstTxWarp prst="textNoShape">
                <a:avLst/>
              </a:prstTxWarp>
              <a:noAutofit/>
            </a:bodyPr>
            <a:lstStyle/>
            <a:p>
              <a:pPr algn="just">
                <a:lnSpc>
                  <a:spcPct val="115000"/>
                </a:lnSpc>
                <a:spcAft>
                  <a:spcPts val="1000"/>
                </a:spcAft>
              </a:pPr>
              <a:r>
                <a:rPr lang="en-US" sz="3000" i="0" dirty="0">
                  <a:solidFill>
                    <a:srgbClr val="000000"/>
                  </a:solidFill>
                  <a:effectLst/>
                  <a:latin typeface="DaunPenh" pitchFamily="2" charset="0"/>
                  <a:ea typeface="Times New Roman" panose="02020603050405020304" pitchFamily="18" charset="0"/>
                  <a:cs typeface="DaunPenh" pitchFamily="2" charset="0"/>
                </a:rPr>
                <a:t>Data obtained from IMS for </a:t>
              </a:r>
              <a:r>
                <a:rPr lang="en-US" sz="3000" i="0" dirty="0" err="1">
                  <a:solidFill>
                    <a:srgbClr val="000000"/>
                  </a:solidFill>
                  <a:effectLst/>
                  <a:latin typeface="DaunPenh" pitchFamily="2" charset="0"/>
                  <a:ea typeface="Times New Roman" panose="02020603050405020304" pitchFamily="18" charset="0"/>
                  <a:cs typeface="DaunPenh" pitchFamily="2" charset="0"/>
                </a:rPr>
                <a:t>Hadera</a:t>
              </a:r>
              <a:r>
                <a:rPr lang="en-US" sz="3000" i="0" dirty="0">
                  <a:solidFill>
                    <a:srgbClr val="000000"/>
                  </a:solidFill>
                  <a:effectLst/>
                  <a:latin typeface="DaunPenh" pitchFamily="2" charset="0"/>
                  <a:ea typeface="Times New Roman" panose="02020603050405020304" pitchFamily="18" charset="0"/>
                  <a:cs typeface="DaunPenh" pitchFamily="2" charset="0"/>
                </a:rPr>
                <a:t>-port station.</a:t>
              </a:r>
              <a:endParaRPr lang="en-US" sz="3000" i="1" dirty="0">
                <a:solidFill>
                  <a:srgbClr val="44546A"/>
                </a:solidFill>
                <a:effectLst/>
                <a:latin typeface="DaunPenh" pitchFamily="2" charset="0"/>
                <a:ea typeface="Times New Roman" panose="02020603050405020304" pitchFamily="18" charset="0"/>
                <a:cs typeface="DaunPenh" pitchFamily="2" charset="0"/>
              </a:endParaRPr>
            </a:p>
          </p:txBody>
        </p:sp>
      </p:grpSp>
      <p:grpSp>
        <p:nvGrpSpPr>
          <p:cNvPr id="16" name="Group 15">
            <a:extLst>
              <a:ext uri="{FF2B5EF4-FFF2-40B4-BE49-F238E27FC236}">
                <a16:creationId xmlns:a16="http://schemas.microsoft.com/office/drawing/2014/main" id="{7DFB0C74-79A6-9142-9379-F2EFF3C069F9}"/>
              </a:ext>
            </a:extLst>
          </p:cNvPr>
          <p:cNvGrpSpPr/>
          <p:nvPr/>
        </p:nvGrpSpPr>
        <p:grpSpPr>
          <a:xfrm>
            <a:off x="8790618" y="6336385"/>
            <a:ext cx="2432304" cy="523220"/>
            <a:chOff x="219456" y="6382512"/>
            <a:chExt cx="2432304" cy="523220"/>
          </a:xfrm>
        </p:grpSpPr>
        <p:cxnSp>
          <p:nvCxnSpPr>
            <p:cNvPr id="17" name="Straight Connector 16">
              <a:extLst>
                <a:ext uri="{FF2B5EF4-FFF2-40B4-BE49-F238E27FC236}">
                  <a16:creationId xmlns:a16="http://schemas.microsoft.com/office/drawing/2014/main" id="{27D5FF73-89CF-BE42-9390-573DE1DA0ED1}"/>
                </a:ext>
              </a:extLst>
            </p:cNvPr>
            <p:cNvCxnSpPr/>
            <p:nvPr/>
          </p:nvCxnSpPr>
          <p:spPr>
            <a:xfrm>
              <a:off x="219456" y="6382512"/>
              <a:ext cx="2432304" cy="0"/>
            </a:xfrm>
            <a:prstGeom prst="line">
              <a:avLst/>
            </a:prstGeom>
            <a:ln w="15875">
              <a:solidFill>
                <a:srgbClr val="E94C00"/>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166F30FF-E4DF-7440-9E2C-81AF7F02AA2E}"/>
                </a:ext>
              </a:extLst>
            </p:cNvPr>
            <p:cNvSpPr/>
            <p:nvPr/>
          </p:nvSpPr>
          <p:spPr>
            <a:xfrm>
              <a:off x="402336" y="6382512"/>
              <a:ext cx="2108269" cy="523220"/>
            </a:xfrm>
            <a:prstGeom prst="rect">
              <a:avLst/>
            </a:prstGeom>
          </p:spPr>
          <p:txBody>
            <a:bodyPr wrap="none">
              <a:spAutoFit/>
            </a:bodyPr>
            <a:lstStyle/>
            <a:p>
              <a:r>
                <a:rPr lang="en-US" sz="2800" dirty="0">
                  <a:solidFill>
                    <a:srgbClr val="E94C00"/>
                  </a:solidFill>
                  <a:latin typeface="DaunPenh" pitchFamily="2" charset="0"/>
                  <a:cs typeface="DaunPenh" pitchFamily="2" charset="0"/>
                </a:rPr>
                <a:t>Preliminary results</a:t>
              </a:r>
            </a:p>
          </p:txBody>
        </p:sp>
      </p:grpSp>
      <p:pic>
        <p:nvPicPr>
          <p:cNvPr id="3" name="Picture 2">
            <a:extLst>
              <a:ext uri="{FF2B5EF4-FFF2-40B4-BE49-F238E27FC236}">
                <a16:creationId xmlns:a16="http://schemas.microsoft.com/office/drawing/2014/main" id="{E585324F-E2B3-0B40-97FE-3D85D36ED482}"/>
              </a:ext>
            </a:extLst>
          </p:cNvPr>
          <p:cNvPicPr>
            <a:picLocks noChangeAspect="1"/>
          </p:cNvPicPr>
          <p:nvPr/>
        </p:nvPicPr>
        <p:blipFill>
          <a:blip r:embed="rId4"/>
          <a:stretch>
            <a:fillRect/>
          </a:stretch>
        </p:blipFill>
        <p:spPr>
          <a:xfrm>
            <a:off x="1038699" y="3008985"/>
            <a:ext cx="5168900" cy="3327400"/>
          </a:xfrm>
          <a:prstGeom prst="rect">
            <a:avLst/>
          </a:prstGeom>
        </p:spPr>
      </p:pic>
    </p:spTree>
    <p:extLst>
      <p:ext uri="{BB962C8B-B14F-4D97-AF65-F5344CB8AC3E}">
        <p14:creationId xmlns:p14="http://schemas.microsoft.com/office/powerpoint/2010/main" val="1438150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330D3B-3B3B-E549-B4DB-FBD5433ABC7D}"/>
              </a:ext>
            </a:extLst>
          </p:cNvPr>
          <p:cNvSpPr>
            <a:spLocks noGrp="1"/>
          </p:cNvSpPr>
          <p:nvPr>
            <p:ph type="title"/>
          </p:nvPr>
        </p:nvSpPr>
        <p:spPr/>
        <p:txBody>
          <a:bodyPr/>
          <a:lstStyle/>
          <a:p>
            <a:r>
              <a:rPr lang="en-US" sz="7200" dirty="0">
                <a:solidFill>
                  <a:schemeClr val="tx1">
                    <a:lumMod val="85000"/>
                    <a:lumOff val="15000"/>
                  </a:schemeClr>
                </a:solidFill>
                <a:latin typeface="DaunPenh" pitchFamily="2" charset="0"/>
                <a:cs typeface="DaunPenh" pitchFamily="2" charset="0"/>
              </a:rPr>
              <a:t>Optimization run</a:t>
            </a:r>
          </a:p>
        </p:txBody>
      </p:sp>
      <p:pic>
        <p:nvPicPr>
          <p:cNvPr id="5" name="Online Media 4" descr="Pareto_mean_min_PED_SC_epse-7_MaxConst300_NFE1M_changingLim50 (Converted).mov">
            <a:hlinkClick r:id="" action="ppaction://media"/>
            <a:extLst>
              <a:ext uri="{FF2B5EF4-FFF2-40B4-BE49-F238E27FC236}">
                <a16:creationId xmlns:a16="http://schemas.microsoft.com/office/drawing/2014/main" id="{7B0F23AD-A533-E44E-A07B-7D1E943BBCF7}"/>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5709443" y="1373188"/>
            <a:ext cx="5802313" cy="4351338"/>
          </a:xfrm>
        </p:spPr>
      </p:pic>
      <p:sp>
        <p:nvSpPr>
          <p:cNvPr id="4" name="Slide Number Placeholder 3">
            <a:extLst>
              <a:ext uri="{FF2B5EF4-FFF2-40B4-BE49-F238E27FC236}">
                <a16:creationId xmlns:a16="http://schemas.microsoft.com/office/drawing/2014/main" id="{79C00E27-7BD8-594C-A1F1-2559DBB026C0}"/>
              </a:ext>
            </a:extLst>
          </p:cNvPr>
          <p:cNvSpPr>
            <a:spLocks noGrp="1"/>
          </p:cNvSpPr>
          <p:nvPr>
            <p:ph type="sldNum" sz="quarter" idx="12"/>
          </p:nvPr>
        </p:nvSpPr>
        <p:spPr/>
        <p:txBody>
          <a:bodyPr/>
          <a:lstStyle/>
          <a:p>
            <a:fld id="{CBA4AC6D-9836-9F4A-961A-ECAC0CEAF37F}" type="slidenum">
              <a:rPr lang="en-US" smtClean="0"/>
              <a:t>22</a:t>
            </a:fld>
            <a:endParaRPr lang="en-US"/>
          </a:p>
        </p:txBody>
      </p:sp>
    </p:spTree>
    <p:extLst>
      <p:ext uri="{BB962C8B-B14F-4D97-AF65-F5344CB8AC3E}">
        <p14:creationId xmlns:p14="http://schemas.microsoft.com/office/powerpoint/2010/main" val="1954332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063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1B6E7234-88CC-914E-BA2B-2A159010912D}"/>
              </a:ext>
            </a:extLst>
          </p:cNvPr>
          <p:cNvSpPr>
            <a:spLocks noGrp="1"/>
          </p:cNvSpPr>
          <p:nvPr>
            <p:ph type="title"/>
          </p:nvPr>
        </p:nvSpPr>
        <p:spPr/>
        <p:txBody>
          <a:bodyPr>
            <a:normAutofit/>
          </a:bodyPr>
          <a:lstStyle/>
          <a:p>
            <a:r>
              <a:rPr lang="en-US" sz="7200" dirty="0">
                <a:solidFill>
                  <a:schemeClr val="tx1">
                    <a:lumMod val="85000"/>
                    <a:lumOff val="15000"/>
                  </a:schemeClr>
                </a:solidFill>
                <a:latin typeface="DaunPenh" pitchFamily="2" charset="0"/>
                <a:cs typeface="DaunPenh" pitchFamily="2" charset="0"/>
              </a:rPr>
              <a:t>Obtained solutions</a:t>
            </a:r>
          </a:p>
        </p:txBody>
      </p:sp>
      <p:sp>
        <p:nvSpPr>
          <p:cNvPr id="3" name="Content Placeholder 2">
            <a:extLst>
              <a:ext uri="{FF2B5EF4-FFF2-40B4-BE49-F238E27FC236}">
                <a16:creationId xmlns:a16="http://schemas.microsoft.com/office/drawing/2014/main" id="{F320BCA6-3991-0D4B-9442-839A9231F056}"/>
              </a:ext>
            </a:extLst>
          </p:cNvPr>
          <p:cNvSpPr>
            <a:spLocks noGrp="1"/>
          </p:cNvSpPr>
          <p:nvPr>
            <p:ph idx="1"/>
          </p:nvPr>
        </p:nvSpPr>
        <p:spPr/>
        <p:txBody>
          <a:bodyPr/>
          <a:lstStyle/>
          <a:p>
            <a:endParaRPr lang="en-US" dirty="0"/>
          </a:p>
        </p:txBody>
      </p:sp>
      <p:sp>
        <p:nvSpPr>
          <p:cNvPr id="13" name="Slide Number Placeholder 12">
            <a:extLst>
              <a:ext uri="{FF2B5EF4-FFF2-40B4-BE49-F238E27FC236}">
                <a16:creationId xmlns:a16="http://schemas.microsoft.com/office/drawing/2014/main" id="{E14C79AA-436B-1F4B-8EE9-B612CE5A753C}"/>
              </a:ext>
            </a:extLst>
          </p:cNvPr>
          <p:cNvSpPr>
            <a:spLocks noGrp="1"/>
          </p:cNvSpPr>
          <p:nvPr>
            <p:ph type="sldNum" sz="quarter" idx="12"/>
          </p:nvPr>
        </p:nvSpPr>
        <p:spPr/>
        <p:txBody>
          <a:bodyPr/>
          <a:lstStyle/>
          <a:p>
            <a:fld id="{CBA4AC6D-9836-9F4A-961A-ECAC0CEAF37F}" type="slidenum">
              <a:rPr lang="en-US" smtClean="0"/>
              <a:t>23</a:t>
            </a:fld>
            <a:endParaRPr lang="en-US"/>
          </a:p>
        </p:txBody>
      </p:sp>
      <p:grpSp>
        <p:nvGrpSpPr>
          <p:cNvPr id="5" name="Group 4">
            <a:extLst>
              <a:ext uri="{FF2B5EF4-FFF2-40B4-BE49-F238E27FC236}">
                <a16:creationId xmlns:a16="http://schemas.microsoft.com/office/drawing/2014/main" id="{6010DA30-5983-144A-AFA8-B19E9203D8E6}"/>
              </a:ext>
            </a:extLst>
          </p:cNvPr>
          <p:cNvGrpSpPr/>
          <p:nvPr/>
        </p:nvGrpSpPr>
        <p:grpSpPr>
          <a:xfrm>
            <a:off x="6614795" y="1246902"/>
            <a:ext cx="4916804" cy="4646772"/>
            <a:chOff x="242196" y="-1134520"/>
            <a:chExt cx="4919522" cy="4647419"/>
          </a:xfrm>
        </p:grpSpPr>
        <p:pic>
          <p:nvPicPr>
            <p:cNvPr id="6" name="Picture 5">
              <a:extLst>
                <a:ext uri="{FF2B5EF4-FFF2-40B4-BE49-F238E27FC236}">
                  <a16:creationId xmlns:a16="http://schemas.microsoft.com/office/drawing/2014/main" id="{BB8C2173-11A2-E74B-8F44-927729375A0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641" r="5232" b="3394"/>
            <a:stretch/>
          </p:blipFill>
          <p:spPr>
            <a:xfrm>
              <a:off x="242196" y="-1134520"/>
              <a:ext cx="4613876" cy="3858323"/>
            </a:xfrm>
            <a:prstGeom prst="rect">
              <a:avLst/>
            </a:prstGeom>
          </p:spPr>
        </p:pic>
        <mc:AlternateContent xmlns:mc="http://schemas.openxmlformats.org/markup-compatibility/2006" xmlns:a14="http://schemas.microsoft.com/office/drawing/2010/main">
          <mc:Choice Requires="a14">
            <p:sp>
              <p:nvSpPr>
                <p:cNvPr id="7" name="Text Box 21">
                  <a:extLst>
                    <a:ext uri="{FF2B5EF4-FFF2-40B4-BE49-F238E27FC236}">
                      <a16:creationId xmlns:a16="http://schemas.microsoft.com/office/drawing/2014/main" id="{5CD103D4-1819-E54C-A75A-7309C73CA326}"/>
                    </a:ext>
                  </a:extLst>
                </p:cNvPr>
                <p:cNvSpPr txBox="1"/>
                <p:nvPr/>
              </p:nvSpPr>
              <p:spPr>
                <a:xfrm>
                  <a:off x="381688" y="2903215"/>
                  <a:ext cx="4780030" cy="609684"/>
                </a:xfrm>
                <a:prstGeom prst="rect">
                  <a:avLst/>
                </a:prstGeom>
                <a:solidFill>
                  <a:prstClr val="white"/>
                </a:solidFill>
                <a:ln>
                  <a:noFill/>
                </a:ln>
              </p:spPr>
              <p:txBody>
                <a:bodyPr rot="0" spcFirstLastPara="0" vert="horz" wrap="square" lIns="0" tIns="0" rIns="0" bIns="0" numCol="1" spcCol="0" rtlCol="0" fromWordArt="0" anchor="t" anchorCtr="0" forceAA="0" compatLnSpc="1">
                  <a:prstTxWarp prst="textNoShape">
                    <a:avLst/>
                  </a:prstTxWarp>
                  <a:noAutofit/>
                </a:bodyPr>
                <a:lstStyle/>
                <a:p>
                  <a:pPr algn="just">
                    <a:lnSpc>
                      <a:spcPct val="115000"/>
                    </a:lnSpc>
                    <a:spcAft>
                      <a:spcPts val="1000"/>
                    </a:spcAft>
                  </a:pPr>
                  <a:r>
                    <a:rPr lang="en-US" sz="1000" b="1" i="0" u="sng" dirty="0">
                      <a:solidFill>
                        <a:srgbClr val="000000"/>
                      </a:solidFill>
                      <a:effectLst/>
                      <a:latin typeface="David" panose="020E0502060401010101" pitchFamily="34" charset="-79"/>
                      <a:ea typeface="Times New Roman" panose="02020603050405020304" pitchFamily="18" charset="0"/>
                      <a:cs typeface="Times New Roman" panose="02020603050405020304" pitchFamily="18" charset="0"/>
                    </a:rPr>
                    <a:t>Figure </a:t>
                  </a:r>
                  <a:r>
                    <a:rPr lang="en-US" sz="1000" b="1" i="0" dirty="0">
                      <a:solidFill>
                        <a:srgbClr val="000000"/>
                      </a:solidFill>
                      <a:effectLst/>
                      <a:latin typeface="David" panose="020E0502060401010101" pitchFamily="34" charset="-79"/>
                      <a:ea typeface="Times New Roman" panose="02020603050405020304" pitchFamily="18" charset="0"/>
                      <a:cs typeface="Times New Roman" panose="02020603050405020304" pitchFamily="18" charset="0"/>
                    </a:rPr>
                    <a:t>3. </a:t>
                  </a:r>
                  <a:r>
                    <a:rPr lang="en-US" sz="1000" i="0" dirty="0">
                      <a:solidFill>
                        <a:srgbClr val="000000"/>
                      </a:solidFill>
                      <a:effectLst/>
                      <a:latin typeface="David" panose="020E0502060401010101" pitchFamily="34" charset="-79"/>
                      <a:ea typeface="Times New Roman" panose="02020603050405020304" pitchFamily="18" charset="0"/>
                      <a:cs typeface="Times New Roman" panose="02020603050405020304" pitchFamily="18" charset="0"/>
                    </a:rPr>
                    <a:t>Pareto frontier of two optimization runs with two different PED-related objectives - </a:t>
                  </a:r>
                  <a14:m>
                    <m:oMath xmlns:m="http://schemas.openxmlformats.org/officeDocument/2006/math">
                      <m:sSub>
                        <m:sSubPr>
                          <m:ctrlPr>
                            <a:rPr lang="en-US" sz="900" i="1">
                              <a:solidFill>
                                <a:srgbClr val="000000"/>
                              </a:solidFill>
                              <a:effectLst/>
                              <a:latin typeface="Cambria Math" panose="02040503050406030204" pitchFamily="18" charset="0"/>
                              <a:ea typeface="Times New Roman" panose="02020603050405020304" pitchFamily="18" charset="0"/>
                              <a:cs typeface="David" panose="020E0502060401010101" pitchFamily="34" charset="-79"/>
                            </a:rPr>
                          </m:ctrlPr>
                        </m:sSubPr>
                        <m:e>
                          <m:r>
                            <a:rPr lang="en-US" sz="900" i="1">
                              <a:solidFill>
                                <a:srgbClr val="000000"/>
                              </a:solidFill>
                              <a:effectLst/>
                              <a:latin typeface="Cambria Math" panose="02040503050406030204" pitchFamily="18" charset="0"/>
                              <a:ea typeface="Times New Roman" panose="02020603050405020304" pitchFamily="18" charset="0"/>
                              <a:cs typeface="David" panose="020E0502060401010101" pitchFamily="34" charset="-79"/>
                            </a:rPr>
                            <m:t>𝛹</m:t>
                          </m:r>
                        </m:e>
                        <m:sub>
                          <m:r>
                            <a:rPr lang="en-US" sz="900" i="1">
                              <a:solidFill>
                                <a:srgbClr val="000000"/>
                              </a:solidFill>
                              <a:effectLst/>
                              <a:latin typeface="Cambria Math" panose="02040503050406030204" pitchFamily="18" charset="0"/>
                              <a:ea typeface="Times New Roman" panose="02020603050405020304" pitchFamily="18" charset="0"/>
                              <a:cs typeface="David" panose="020E0502060401010101" pitchFamily="34" charset="-79"/>
                            </a:rPr>
                            <m:t>𝑚𝑖𝑛𝑖𝑚𝑎𝑙</m:t>
                          </m:r>
                          <m:r>
                            <a:rPr lang="en-US" sz="900" i="1">
                              <a:solidFill>
                                <a:srgbClr val="000000"/>
                              </a:solidFill>
                              <a:effectLst/>
                              <a:latin typeface="Cambria Math" panose="02040503050406030204" pitchFamily="18" charset="0"/>
                              <a:ea typeface="Times New Roman" panose="02020603050405020304" pitchFamily="18" charset="0"/>
                              <a:cs typeface="David" panose="020E0502060401010101" pitchFamily="34" charset="-79"/>
                            </a:rPr>
                            <m:t>_</m:t>
                          </m:r>
                          <m:r>
                            <a:rPr lang="en-US" sz="900" i="1">
                              <a:solidFill>
                                <a:srgbClr val="000000"/>
                              </a:solidFill>
                              <a:effectLst/>
                              <a:latin typeface="Cambria Math" panose="02040503050406030204" pitchFamily="18" charset="0"/>
                              <a:ea typeface="Times New Roman" panose="02020603050405020304" pitchFamily="18" charset="0"/>
                              <a:cs typeface="David" panose="020E0502060401010101" pitchFamily="34" charset="-79"/>
                            </a:rPr>
                            <m:t>𝑃𝐸𝐷</m:t>
                          </m:r>
                        </m:sub>
                      </m:sSub>
                    </m:oMath>
                  </a14:m>
                  <a:r>
                    <a:rPr lang="en-US" sz="1000" i="0" dirty="0">
                      <a:solidFill>
                        <a:srgbClr val="000000"/>
                      </a:solidFill>
                      <a:effectLst/>
                      <a:latin typeface="David" panose="020E0502060401010101" pitchFamily="34" charset="-79"/>
                      <a:ea typeface="Times New Roman" panose="02020603050405020304" pitchFamily="18" charset="0"/>
                      <a:cs typeface="Times New Roman" panose="02020603050405020304" pitchFamily="18" charset="0"/>
                    </a:rPr>
                    <a:t>.  (blue) and </a:t>
                  </a:r>
                  <a14:m>
                    <m:oMath xmlns:m="http://schemas.openxmlformats.org/officeDocument/2006/math">
                      <m:sSub>
                        <m:sSubPr>
                          <m:ctrlPr>
                            <a:rPr lang="en-US" sz="900" i="1">
                              <a:solidFill>
                                <a:srgbClr val="000000"/>
                              </a:solidFill>
                              <a:effectLst/>
                              <a:latin typeface="Cambria Math" panose="02040503050406030204" pitchFamily="18" charset="0"/>
                              <a:ea typeface="Times New Roman" panose="02020603050405020304" pitchFamily="18" charset="0"/>
                              <a:cs typeface="David" panose="020E0502060401010101" pitchFamily="34" charset="-79"/>
                            </a:rPr>
                          </m:ctrlPr>
                        </m:sSubPr>
                        <m:e>
                          <m:r>
                            <a:rPr lang="en-US" sz="900" i="1">
                              <a:solidFill>
                                <a:srgbClr val="000000"/>
                              </a:solidFill>
                              <a:effectLst/>
                              <a:latin typeface="Cambria Math" panose="02040503050406030204" pitchFamily="18" charset="0"/>
                              <a:ea typeface="Times New Roman" panose="02020603050405020304" pitchFamily="18" charset="0"/>
                              <a:cs typeface="David" panose="020E0502060401010101" pitchFamily="34" charset="-79"/>
                            </a:rPr>
                            <m:t>𝛹</m:t>
                          </m:r>
                        </m:e>
                        <m:sub>
                          <m:r>
                            <a:rPr lang="en-US" sz="900" i="1">
                              <a:solidFill>
                                <a:srgbClr val="000000"/>
                              </a:solidFill>
                              <a:effectLst/>
                              <a:latin typeface="Cambria Math" panose="02040503050406030204" pitchFamily="18" charset="0"/>
                              <a:ea typeface="Times New Roman" panose="02020603050405020304" pitchFamily="18" charset="0"/>
                              <a:cs typeface="David" panose="020E0502060401010101" pitchFamily="34" charset="-79"/>
                            </a:rPr>
                            <m:t>𝑝𝑒𝑟𝑐𝑒𝑛𝑡𝑖𝑙𝑒</m:t>
                          </m:r>
                          <m:r>
                            <a:rPr lang="en-US" sz="900" i="1">
                              <a:solidFill>
                                <a:srgbClr val="000000"/>
                              </a:solidFill>
                              <a:effectLst/>
                              <a:latin typeface="Cambria Math" panose="02040503050406030204" pitchFamily="18" charset="0"/>
                              <a:ea typeface="Times New Roman" panose="02020603050405020304" pitchFamily="18" charset="0"/>
                              <a:cs typeface="David" panose="020E0502060401010101" pitchFamily="34" charset="-79"/>
                            </a:rPr>
                            <m:t>_</m:t>
                          </m:r>
                          <m:r>
                            <a:rPr lang="en-US" sz="900" i="1">
                              <a:solidFill>
                                <a:srgbClr val="000000"/>
                              </a:solidFill>
                              <a:effectLst/>
                              <a:latin typeface="Cambria Math" panose="02040503050406030204" pitchFamily="18" charset="0"/>
                              <a:ea typeface="Times New Roman" panose="02020603050405020304" pitchFamily="18" charset="0"/>
                              <a:cs typeface="David" panose="020E0502060401010101" pitchFamily="34" charset="-79"/>
                            </a:rPr>
                            <m:t>𝑃𝐸𝐷</m:t>
                          </m:r>
                        </m:sub>
                      </m:sSub>
                    </m:oMath>
                  </a14:m>
                  <a:r>
                    <a:rPr lang="en-US" sz="900" i="0" dirty="0">
                      <a:solidFill>
                        <a:srgbClr val="000000"/>
                      </a:solidFill>
                      <a:effectLst/>
                      <a:latin typeface="David" panose="020E0502060401010101" pitchFamily="34" charset="-79"/>
                      <a:ea typeface="Times New Roman" panose="02020603050405020304" pitchFamily="18" charset="0"/>
                      <a:cs typeface="Times New Roman" panose="02020603050405020304" pitchFamily="18" charset="0"/>
                    </a:rPr>
                    <a:t> (red). </a:t>
                  </a:r>
                  <a:r>
                    <a:rPr lang="en-US" sz="1000" i="0" dirty="0">
                      <a:solidFill>
                        <a:srgbClr val="000000"/>
                      </a:solidFill>
                      <a:effectLst/>
                      <a:latin typeface="David" panose="020E0502060401010101" pitchFamily="34" charset="-79"/>
                      <a:ea typeface="Times New Roman" panose="02020603050405020304" pitchFamily="18" charset="0"/>
                      <a:cs typeface="Times New Roman" panose="02020603050405020304" pitchFamily="18" charset="0"/>
                    </a:rPr>
                    <a:t>Number of sensors were constrained to 2-300.</a:t>
                  </a:r>
                  <a:endParaRPr lang="en-US" sz="900" i="1" dirty="0">
                    <a:solidFill>
                      <a:srgbClr val="44546A"/>
                    </a:solidFill>
                    <a:effectLst/>
                    <a:latin typeface="Times New Roman" panose="02020603050405020304" pitchFamily="18" charset="0"/>
                    <a:ea typeface="Times New Roman" panose="02020603050405020304" pitchFamily="18" charset="0"/>
                    <a:cs typeface="Times New Roman" panose="02020603050405020304" pitchFamily="18" charset="0"/>
                  </a:endParaRPr>
                </a:p>
              </p:txBody>
            </p:sp>
          </mc:Choice>
          <mc:Fallback xmlns="">
            <p:sp>
              <p:nvSpPr>
                <p:cNvPr id="7" name="Text Box 21">
                  <a:extLst>
                    <a:ext uri="{FF2B5EF4-FFF2-40B4-BE49-F238E27FC236}">
                      <a16:creationId xmlns:a16="http://schemas.microsoft.com/office/drawing/2014/main" id="{5CD103D4-1819-E54C-A75A-7309C73CA326}"/>
                    </a:ext>
                  </a:extLst>
                </p:cNvPr>
                <p:cNvSpPr txBox="1">
                  <a:spLocks noRot="1" noChangeAspect="1" noMove="1" noResize="1" noEditPoints="1" noAdjustHandles="1" noChangeArrowheads="1" noChangeShapeType="1" noTextEdit="1"/>
                </p:cNvSpPr>
                <p:nvPr/>
              </p:nvSpPr>
              <p:spPr>
                <a:xfrm>
                  <a:off x="381688" y="2903215"/>
                  <a:ext cx="4780030" cy="609684"/>
                </a:xfrm>
                <a:prstGeom prst="rect">
                  <a:avLst/>
                </a:prstGeom>
                <a:blipFill>
                  <a:blip r:embed="rId4"/>
                  <a:stretch>
                    <a:fillRect l="-1592" t="-4082" r="-1592"/>
                  </a:stretch>
                </a:blipFill>
                <a:ln>
                  <a:noFill/>
                </a:ln>
              </p:spPr>
              <p:txBody>
                <a:bodyPr/>
                <a:lstStyle/>
                <a:p>
                  <a:r>
                    <a:rPr lang="en-US">
                      <a:noFill/>
                    </a:rPr>
                    <a:t> </a:t>
                  </a:r>
                </a:p>
              </p:txBody>
            </p:sp>
          </mc:Fallback>
        </mc:AlternateContent>
      </p:grpSp>
    </p:spTree>
    <p:extLst>
      <p:ext uri="{BB962C8B-B14F-4D97-AF65-F5344CB8AC3E}">
        <p14:creationId xmlns:p14="http://schemas.microsoft.com/office/powerpoint/2010/main" val="813198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1B6E7234-88CC-914E-BA2B-2A159010912D}"/>
              </a:ext>
            </a:extLst>
          </p:cNvPr>
          <p:cNvSpPr>
            <a:spLocks noGrp="1"/>
          </p:cNvSpPr>
          <p:nvPr>
            <p:ph type="title"/>
          </p:nvPr>
        </p:nvSpPr>
        <p:spPr/>
        <p:txBody>
          <a:bodyPr>
            <a:normAutofit/>
          </a:bodyPr>
          <a:lstStyle/>
          <a:p>
            <a:r>
              <a:rPr lang="en-US" sz="7200" dirty="0">
                <a:solidFill>
                  <a:schemeClr val="tx1">
                    <a:lumMod val="85000"/>
                    <a:lumOff val="15000"/>
                  </a:schemeClr>
                </a:solidFill>
                <a:latin typeface="DaunPenh" pitchFamily="2" charset="0"/>
                <a:cs typeface="DaunPenh" pitchFamily="2" charset="0"/>
              </a:rPr>
              <a:t>Obtained solutions</a:t>
            </a:r>
          </a:p>
        </p:txBody>
      </p:sp>
      <p:sp>
        <p:nvSpPr>
          <p:cNvPr id="3" name="Content Placeholder 2">
            <a:extLst>
              <a:ext uri="{FF2B5EF4-FFF2-40B4-BE49-F238E27FC236}">
                <a16:creationId xmlns:a16="http://schemas.microsoft.com/office/drawing/2014/main" id="{F320BCA6-3991-0D4B-9442-839A9231F056}"/>
              </a:ext>
            </a:extLst>
          </p:cNvPr>
          <p:cNvSpPr>
            <a:spLocks noGrp="1"/>
          </p:cNvSpPr>
          <p:nvPr>
            <p:ph idx="1"/>
          </p:nvPr>
        </p:nvSpPr>
        <p:spPr/>
        <p:txBody>
          <a:bodyPr/>
          <a:lstStyle/>
          <a:p>
            <a:endParaRPr lang="en-US" dirty="0"/>
          </a:p>
        </p:txBody>
      </p:sp>
      <p:sp>
        <p:nvSpPr>
          <p:cNvPr id="13" name="Slide Number Placeholder 12">
            <a:extLst>
              <a:ext uri="{FF2B5EF4-FFF2-40B4-BE49-F238E27FC236}">
                <a16:creationId xmlns:a16="http://schemas.microsoft.com/office/drawing/2014/main" id="{E14C79AA-436B-1F4B-8EE9-B612CE5A753C}"/>
              </a:ext>
            </a:extLst>
          </p:cNvPr>
          <p:cNvSpPr>
            <a:spLocks noGrp="1"/>
          </p:cNvSpPr>
          <p:nvPr>
            <p:ph type="sldNum" sz="quarter" idx="12"/>
          </p:nvPr>
        </p:nvSpPr>
        <p:spPr/>
        <p:txBody>
          <a:bodyPr/>
          <a:lstStyle/>
          <a:p>
            <a:fld id="{CBA4AC6D-9836-9F4A-961A-ECAC0CEAF37F}" type="slidenum">
              <a:rPr lang="en-US" smtClean="0"/>
              <a:t>24</a:t>
            </a:fld>
            <a:endParaRPr lang="en-US"/>
          </a:p>
        </p:txBody>
      </p:sp>
      <p:grpSp>
        <p:nvGrpSpPr>
          <p:cNvPr id="16" name="Group 15">
            <a:extLst>
              <a:ext uri="{FF2B5EF4-FFF2-40B4-BE49-F238E27FC236}">
                <a16:creationId xmlns:a16="http://schemas.microsoft.com/office/drawing/2014/main" id="{AC1AC887-C225-014F-891C-797CFD08F306}"/>
              </a:ext>
            </a:extLst>
          </p:cNvPr>
          <p:cNvGrpSpPr/>
          <p:nvPr/>
        </p:nvGrpSpPr>
        <p:grpSpPr>
          <a:xfrm rot="5400000">
            <a:off x="3121136" y="-1138507"/>
            <a:ext cx="5394483" cy="9960355"/>
            <a:chOff x="422003" y="745327"/>
            <a:chExt cx="4105817" cy="7280503"/>
          </a:xfrm>
        </p:grpSpPr>
        <p:pic>
          <p:nvPicPr>
            <p:cNvPr id="17" name="Picture 16">
              <a:extLst>
                <a:ext uri="{FF2B5EF4-FFF2-40B4-BE49-F238E27FC236}">
                  <a16:creationId xmlns:a16="http://schemas.microsoft.com/office/drawing/2014/main" id="{D83E0FB1-E9EF-014B-95C2-1BB1DC33527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8816" t="3880" r="8468" b="5712"/>
            <a:stretch/>
          </p:blipFill>
          <p:spPr bwMode="auto">
            <a:xfrm rot="16200000">
              <a:off x="-1165340" y="2332670"/>
              <a:ext cx="7280503" cy="4105817"/>
            </a:xfrm>
            <a:prstGeom prst="rect">
              <a:avLst/>
            </a:prstGeom>
            <a:ln>
              <a:noFill/>
            </a:ln>
            <a:extLst>
              <a:ext uri="{53640926-AAD7-44D8-BBD7-CCE9431645EC}">
                <a14:shadowObscured xmlns:a14="http://schemas.microsoft.com/office/drawing/2010/main"/>
              </a:ext>
            </a:extLst>
          </p:spPr>
        </p:pic>
        <p:sp>
          <p:nvSpPr>
            <p:cNvPr id="18" name="Text Box 33">
              <a:extLst>
                <a:ext uri="{FF2B5EF4-FFF2-40B4-BE49-F238E27FC236}">
                  <a16:creationId xmlns:a16="http://schemas.microsoft.com/office/drawing/2014/main" id="{3825789E-8BA2-024D-8899-1608168FD2BE}"/>
                </a:ext>
              </a:extLst>
            </p:cNvPr>
            <p:cNvSpPr txBox="1"/>
            <p:nvPr/>
          </p:nvSpPr>
          <p:spPr>
            <a:xfrm rot="16200000">
              <a:off x="534893" y="6221887"/>
              <a:ext cx="257810" cy="250190"/>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just">
                <a:lnSpc>
                  <a:spcPct val="150000"/>
                </a:lnSpc>
                <a:spcAft>
                  <a:spcPts val="0"/>
                </a:spcAft>
              </a:pPr>
              <a:r>
                <a:rPr lang="en-US" sz="1200" dirty="0">
                  <a:solidFill>
                    <a:srgbClr val="000000"/>
                  </a:solidFill>
                  <a:effectLst/>
                  <a:latin typeface="David" panose="020E0502060401010101" pitchFamily="34" charset="-79"/>
                  <a:ea typeface="Times New Roman" panose="02020603050405020304" pitchFamily="18" charset="0"/>
                  <a:cs typeface="David" panose="020E0502060401010101" pitchFamily="34" charset="-79"/>
                </a:rPr>
                <a:t>a</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p:txBody>
        </p:sp>
        <p:sp>
          <p:nvSpPr>
            <p:cNvPr id="19" name="Text Box 34">
              <a:extLst>
                <a:ext uri="{FF2B5EF4-FFF2-40B4-BE49-F238E27FC236}">
                  <a16:creationId xmlns:a16="http://schemas.microsoft.com/office/drawing/2014/main" id="{E7B77AC9-8558-9B44-B104-D28CC2C6C447}"/>
                </a:ext>
              </a:extLst>
            </p:cNvPr>
            <p:cNvSpPr txBox="1"/>
            <p:nvPr/>
          </p:nvSpPr>
          <p:spPr>
            <a:xfrm rot="16200000">
              <a:off x="539052" y="2621632"/>
              <a:ext cx="257810" cy="250190"/>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just">
                <a:lnSpc>
                  <a:spcPct val="150000"/>
                </a:lnSpc>
                <a:spcAft>
                  <a:spcPts val="0"/>
                </a:spcAft>
              </a:pPr>
              <a:r>
                <a:rPr lang="en-US" sz="1200" dirty="0">
                  <a:solidFill>
                    <a:srgbClr val="000000"/>
                  </a:solidFill>
                  <a:effectLst/>
                  <a:latin typeface="David" panose="020E0502060401010101" pitchFamily="34" charset="-79"/>
                  <a:ea typeface="Times New Roman" panose="02020603050405020304" pitchFamily="18" charset="0"/>
                  <a:cs typeface="David" panose="020E0502060401010101" pitchFamily="34" charset="-79"/>
                </a:rPr>
                <a:t>b</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p:txBody>
        </p:sp>
        <p:sp>
          <p:nvSpPr>
            <p:cNvPr id="20" name="Text Box 35">
              <a:extLst>
                <a:ext uri="{FF2B5EF4-FFF2-40B4-BE49-F238E27FC236}">
                  <a16:creationId xmlns:a16="http://schemas.microsoft.com/office/drawing/2014/main" id="{CE15E105-C429-AC49-A962-83DA9A1AA657}"/>
                </a:ext>
              </a:extLst>
            </p:cNvPr>
            <p:cNvSpPr txBox="1"/>
            <p:nvPr/>
          </p:nvSpPr>
          <p:spPr>
            <a:xfrm rot="16200000">
              <a:off x="1902392" y="6230290"/>
              <a:ext cx="257810" cy="250190"/>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just">
                <a:lnSpc>
                  <a:spcPct val="150000"/>
                </a:lnSpc>
                <a:spcAft>
                  <a:spcPts val="0"/>
                </a:spcAft>
              </a:pPr>
              <a:r>
                <a:rPr lang="en-US" sz="1200" dirty="0">
                  <a:solidFill>
                    <a:srgbClr val="000000"/>
                  </a:solidFill>
                  <a:effectLst/>
                  <a:latin typeface="David" panose="020E0502060401010101" pitchFamily="34" charset="-79"/>
                  <a:ea typeface="Times New Roman" panose="02020603050405020304" pitchFamily="18" charset="0"/>
                  <a:cs typeface="David" panose="020E0502060401010101" pitchFamily="34" charset="-79"/>
                </a:rPr>
                <a:t>c</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p:txBody>
        </p:sp>
        <p:sp>
          <p:nvSpPr>
            <p:cNvPr id="21" name="Text Box 36">
              <a:extLst>
                <a:ext uri="{FF2B5EF4-FFF2-40B4-BE49-F238E27FC236}">
                  <a16:creationId xmlns:a16="http://schemas.microsoft.com/office/drawing/2014/main" id="{2FBA6B6E-F328-3F48-B27F-8DC58CF7A688}"/>
                </a:ext>
              </a:extLst>
            </p:cNvPr>
            <p:cNvSpPr txBox="1"/>
            <p:nvPr/>
          </p:nvSpPr>
          <p:spPr>
            <a:xfrm rot="16200000">
              <a:off x="3264672" y="6230290"/>
              <a:ext cx="257810" cy="250190"/>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just">
                <a:lnSpc>
                  <a:spcPct val="150000"/>
                </a:lnSpc>
                <a:spcAft>
                  <a:spcPts val="0"/>
                </a:spcAft>
              </a:pPr>
              <a:r>
                <a:rPr lang="en-US" sz="1200" dirty="0">
                  <a:solidFill>
                    <a:srgbClr val="000000"/>
                  </a:solidFill>
                  <a:effectLst/>
                  <a:latin typeface="David" panose="020E0502060401010101" pitchFamily="34" charset="-79"/>
                  <a:ea typeface="Times New Roman" panose="02020603050405020304" pitchFamily="18" charset="0"/>
                  <a:cs typeface="David" panose="020E0502060401010101" pitchFamily="34" charset="-79"/>
                </a:rPr>
                <a:t>e</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p:txBody>
        </p:sp>
        <p:sp>
          <p:nvSpPr>
            <p:cNvPr id="22" name="Text Box 37">
              <a:extLst>
                <a:ext uri="{FF2B5EF4-FFF2-40B4-BE49-F238E27FC236}">
                  <a16:creationId xmlns:a16="http://schemas.microsoft.com/office/drawing/2014/main" id="{311958D3-6F99-7D40-A641-916882927150}"/>
                </a:ext>
              </a:extLst>
            </p:cNvPr>
            <p:cNvSpPr txBox="1"/>
            <p:nvPr/>
          </p:nvSpPr>
          <p:spPr>
            <a:xfrm rot="16200000">
              <a:off x="1913400" y="2599637"/>
              <a:ext cx="257810" cy="250190"/>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just">
                <a:lnSpc>
                  <a:spcPct val="150000"/>
                </a:lnSpc>
                <a:spcAft>
                  <a:spcPts val="0"/>
                </a:spcAft>
              </a:pPr>
              <a:r>
                <a:rPr lang="en-US" sz="1200" dirty="0">
                  <a:solidFill>
                    <a:srgbClr val="000000"/>
                  </a:solidFill>
                  <a:effectLst/>
                  <a:latin typeface="David" panose="020E0502060401010101" pitchFamily="34" charset="-79"/>
                  <a:ea typeface="Times New Roman" panose="02020603050405020304" pitchFamily="18" charset="0"/>
                  <a:cs typeface="David" panose="020E0502060401010101" pitchFamily="34" charset="-79"/>
                </a:rPr>
                <a:t>d</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p:txBody>
        </p:sp>
        <p:sp>
          <p:nvSpPr>
            <p:cNvPr id="23" name="Text Box 39">
              <a:extLst>
                <a:ext uri="{FF2B5EF4-FFF2-40B4-BE49-F238E27FC236}">
                  <a16:creationId xmlns:a16="http://schemas.microsoft.com/office/drawing/2014/main" id="{ED65EDA7-D759-7946-876D-39FB6D5C1D79}"/>
                </a:ext>
              </a:extLst>
            </p:cNvPr>
            <p:cNvSpPr txBox="1"/>
            <p:nvPr/>
          </p:nvSpPr>
          <p:spPr>
            <a:xfrm rot="16200000">
              <a:off x="3267997" y="2592555"/>
              <a:ext cx="257810" cy="250190"/>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just">
                <a:lnSpc>
                  <a:spcPct val="150000"/>
                </a:lnSpc>
                <a:spcAft>
                  <a:spcPts val="0"/>
                </a:spcAft>
              </a:pPr>
              <a:r>
                <a:rPr lang="en-US" sz="1200" dirty="0">
                  <a:solidFill>
                    <a:srgbClr val="000000"/>
                  </a:solidFill>
                  <a:effectLst/>
                  <a:latin typeface="David" panose="020E0502060401010101" pitchFamily="34" charset="-79"/>
                  <a:ea typeface="Times New Roman" panose="02020603050405020304" pitchFamily="18" charset="0"/>
                  <a:cs typeface="David" panose="020E0502060401010101" pitchFamily="34" charset="-79"/>
                </a:rPr>
                <a:t>f</a:t>
              </a:r>
              <a:r>
                <a:rPr lang="en-US" sz="1200" dirty="0">
                  <a:effectLst/>
                  <a:latin typeface="David" panose="020E0502060401010101" pitchFamily="34" charset="-79"/>
                  <a:ea typeface="Times New Roman" panose="02020603050405020304" pitchFamily="18" charset="0"/>
                  <a:cs typeface="David" panose="020E0502060401010101" pitchFamily="34" charset="-79"/>
                </a:rPr>
                <a:t> </a:t>
              </a:r>
            </a:p>
          </p:txBody>
        </p:sp>
      </p:grpSp>
    </p:spTree>
    <p:extLst>
      <p:ext uri="{BB962C8B-B14F-4D97-AF65-F5344CB8AC3E}">
        <p14:creationId xmlns:p14="http://schemas.microsoft.com/office/powerpoint/2010/main" val="2562332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1B6E7234-88CC-914E-BA2B-2A159010912D}"/>
              </a:ext>
            </a:extLst>
          </p:cNvPr>
          <p:cNvSpPr>
            <a:spLocks noGrp="1"/>
          </p:cNvSpPr>
          <p:nvPr>
            <p:ph type="title"/>
          </p:nvPr>
        </p:nvSpPr>
        <p:spPr/>
        <p:txBody>
          <a:bodyPr>
            <a:normAutofit/>
          </a:bodyPr>
          <a:lstStyle/>
          <a:p>
            <a:r>
              <a:rPr lang="en-US" sz="7200" dirty="0">
                <a:solidFill>
                  <a:schemeClr val="tx1">
                    <a:lumMod val="85000"/>
                    <a:lumOff val="15000"/>
                  </a:schemeClr>
                </a:solidFill>
                <a:latin typeface="DaunPenh" pitchFamily="2" charset="0"/>
                <a:cs typeface="DaunPenh" pitchFamily="2" charset="0"/>
              </a:rPr>
              <a:t>Obtained solutions</a:t>
            </a:r>
          </a:p>
        </p:txBody>
      </p:sp>
      <p:sp>
        <p:nvSpPr>
          <p:cNvPr id="3" name="Content Placeholder 2">
            <a:extLst>
              <a:ext uri="{FF2B5EF4-FFF2-40B4-BE49-F238E27FC236}">
                <a16:creationId xmlns:a16="http://schemas.microsoft.com/office/drawing/2014/main" id="{F320BCA6-3991-0D4B-9442-839A9231F056}"/>
              </a:ext>
            </a:extLst>
          </p:cNvPr>
          <p:cNvSpPr>
            <a:spLocks noGrp="1"/>
          </p:cNvSpPr>
          <p:nvPr>
            <p:ph idx="1"/>
          </p:nvPr>
        </p:nvSpPr>
        <p:spPr/>
        <p:txBody>
          <a:bodyPr/>
          <a:lstStyle/>
          <a:p>
            <a:endParaRPr lang="en-US" dirty="0"/>
          </a:p>
        </p:txBody>
      </p:sp>
      <p:sp>
        <p:nvSpPr>
          <p:cNvPr id="13" name="Slide Number Placeholder 12">
            <a:extLst>
              <a:ext uri="{FF2B5EF4-FFF2-40B4-BE49-F238E27FC236}">
                <a16:creationId xmlns:a16="http://schemas.microsoft.com/office/drawing/2014/main" id="{E14C79AA-436B-1F4B-8EE9-B612CE5A753C}"/>
              </a:ext>
            </a:extLst>
          </p:cNvPr>
          <p:cNvSpPr>
            <a:spLocks noGrp="1"/>
          </p:cNvSpPr>
          <p:nvPr>
            <p:ph type="sldNum" sz="quarter" idx="12"/>
          </p:nvPr>
        </p:nvSpPr>
        <p:spPr/>
        <p:txBody>
          <a:bodyPr/>
          <a:lstStyle/>
          <a:p>
            <a:fld id="{CBA4AC6D-9836-9F4A-961A-ECAC0CEAF37F}" type="slidenum">
              <a:rPr lang="en-US" smtClean="0"/>
              <a:t>25</a:t>
            </a:fld>
            <a:endParaRPr lang="en-US"/>
          </a:p>
        </p:txBody>
      </p:sp>
      <p:grpSp>
        <p:nvGrpSpPr>
          <p:cNvPr id="24" name="Group 23">
            <a:extLst>
              <a:ext uri="{FF2B5EF4-FFF2-40B4-BE49-F238E27FC236}">
                <a16:creationId xmlns:a16="http://schemas.microsoft.com/office/drawing/2014/main" id="{0B97E1FB-9F6C-244A-91B0-CDED2BFA042E}"/>
              </a:ext>
            </a:extLst>
          </p:cNvPr>
          <p:cNvGrpSpPr/>
          <p:nvPr/>
        </p:nvGrpSpPr>
        <p:grpSpPr>
          <a:xfrm>
            <a:off x="2300356" y="1870075"/>
            <a:ext cx="7849484" cy="4351338"/>
            <a:chOff x="-1192997" y="-110622"/>
            <a:chExt cx="7345949" cy="4019487"/>
          </a:xfrm>
        </p:grpSpPr>
        <p:grpSp>
          <p:nvGrpSpPr>
            <p:cNvPr id="25" name="Group 24">
              <a:extLst>
                <a:ext uri="{FF2B5EF4-FFF2-40B4-BE49-F238E27FC236}">
                  <a16:creationId xmlns:a16="http://schemas.microsoft.com/office/drawing/2014/main" id="{59C58432-50DC-BC48-8A19-63D4F2DB77F1}"/>
                </a:ext>
              </a:extLst>
            </p:cNvPr>
            <p:cNvGrpSpPr/>
            <p:nvPr/>
          </p:nvGrpSpPr>
          <p:grpSpPr>
            <a:xfrm>
              <a:off x="-1192997" y="-110622"/>
              <a:ext cx="7345949" cy="4019487"/>
              <a:chOff x="-1472158" y="-243210"/>
              <a:chExt cx="7934768" cy="4909582"/>
            </a:xfrm>
          </p:grpSpPr>
          <p:pic>
            <p:nvPicPr>
              <p:cNvPr id="28" name="Picture 27">
                <a:extLst>
                  <a:ext uri="{FF2B5EF4-FFF2-40B4-BE49-F238E27FC236}">
                    <a16:creationId xmlns:a16="http://schemas.microsoft.com/office/drawing/2014/main" id="{30270157-2636-3142-91B4-7A7C3C1BFD4A}"/>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5304" t="2769" r="4378" b="2365"/>
              <a:stretch/>
            </p:blipFill>
            <p:spPr bwMode="auto">
              <a:xfrm>
                <a:off x="-1472158" y="-243210"/>
                <a:ext cx="7934768" cy="3880749"/>
              </a:xfrm>
              <a:prstGeom prst="rect">
                <a:avLst/>
              </a:prstGeom>
              <a:ln>
                <a:noFill/>
              </a:ln>
              <a:extLst>
                <a:ext uri="{53640926-AAD7-44D8-BBD7-CCE9431645EC}">
                  <a14:shadowObscured xmlns:a14="http://schemas.microsoft.com/office/drawing/2010/main"/>
                </a:ext>
              </a:extLst>
            </p:spPr>
          </p:pic>
          <p:sp>
            <p:nvSpPr>
              <p:cNvPr id="29" name="Text Box 23">
                <a:extLst>
                  <a:ext uri="{FF2B5EF4-FFF2-40B4-BE49-F238E27FC236}">
                    <a16:creationId xmlns:a16="http://schemas.microsoft.com/office/drawing/2014/main" id="{A20A17D0-44AA-1840-9B11-6685D8EBD879}"/>
                  </a:ext>
                </a:extLst>
              </p:cNvPr>
              <p:cNvSpPr txBox="1"/>
              <p:nvPr/>
            </p:nvSpPr>
            <p:spPr>
              <a:xfrm>
                <a:off x="-1472157" y="3866973"/>
                <a:ext cx="7934767" cy="799399"/>
              </a:xfrm>
              <a:prstGeom prst="rect">
                <a:avLst/>
              </a:prstGeom>
              <a:solidFill>
                <a:prstClr val="white"/>
              </a:solidFill>
              <a:ln>
                <a:noFill/>
              </a:ln>
            </p:spPr>
            <p:txBody>
              <a:bodyPr rot="0" spcFirstLastPara="0" vert="horz" wrap="square" lIns="0" tIns="0" rIns="0" bIns="0" numCol="1" spcCol="0" rtlCol="0" fromWordArt="0" anchor="t" anchorCtr="0" forceAA="0" compatLnSpc="1">
                <a:prstTxWarp prst="textNoShape">
                  <a:avLst/>
                </a:prstTxWarp>
                <a:noAutofit/>
              </a:bodyPr>
              <a:lstStyle/>
              <a:p>
                <a:pPr algn="just">
                  <a:lnSpc>
                    <a:spcPct val="115000"/>
                  </a:lnSpc>
                  <a:spcAft>
                    <a:spcPts val="1000"/>
                  </a:spcAft>
                </a:pPr>
                <a:r>
                  <a:rPr lang="en-US" sz="1000" b="1" i="0" u="sng" dirty="0">
                    <a:solidFill>
                      <a:srgbClr val="000000"/>
                    </a:solidFill>
                    <a:effectLst/>
                    <a:latin typeface="David" panose="020E0502060401010101" pitchFamily="34" charset="-79"/>
                    <a:ea typeface="Times New Roman" panose="02020603050405020304" pitchFamily="18" charset="0"/>
                    <a:cs typeface="Times New Roman" panose="02020603050405020304" pitchFamily="18" charset="0"/>
                  </a:rPr>
                  <a:t>Figure </a:t>
                </a:r>
                <a:r>
                  <a:rPr lang="en-US" sz="1000" b="1" i="0" dirty="0">
                    <a:solidFill>
                      <a:srgbClr val="000000"/>
                    </a:solidFill>
                    <a:effectLst/>
                    <a:latin typeface="David" panose="020E0502060401010101" pitchFamily="34" charset="-79"/>
                    <a:ea typeface="Times New Roman" panose="02020603050405020304" pitchFamily="18" charset="0"/>
                    <a:cs typeface="Times New Roman" panose="02020603050405020304" pitchFamily="18" charset="0"/>
                  </a:rPr>
                  <a:t>4. </a:t>
                </a:r>
                <a:r>
                  <a:rPr lang="en-US" sz="1000" i="0" dirty="0">
                    <a:solidFill>
                      <a:srgbClr val="000000"/>
                    </a:solidFill>
                    <a:effectLst/>
                    <a:latin typeface="David" panose="020E0502060401010101" pitchFamily="34" charset="-79"/>
                    <a:ea typeface="Times New Roman" panose="02020603050405020304" pitchFamily="18" charset="0"/>
                    <a:cs typeface="Times New Roman" panose="02020603050405020304" pitchFamily="18" charset="0"/>
                  </a:rPr>
                  <a:t>Preferable sensor locations, represented by the percentage of solutions each specific location was chosen, for two objectives - (a) average minimal PED values (172 solutions in total) and (b) </a:t>
                </a:r>
                <a:r>
                  <a:rPr lang="en-US" sz="1000" i="0" dirty="0">
                    <a:solidFill>
                      <a:srgbClr val="000000"/>
                    </a:solidFill>
                    <a:effectLst/>
                    <a:latin typeface="Times New Roman" panose="02020603050405020304" pitchFamily="18" charset="0"/>
                    <a:ea typeface="Times New Roman" panose="02020603050405020304" pitchFamily="18" charset="0"/>
                    <a:cs typeface="David" panose="020E0502060401010101" pitchFamily="34" charset="-79"/>
                  </a:rPr>
                  <a:t>25</a:t>
                </a:r>
                <a:r>
                  <a:rPr lang="en-US" sz="1000" i="0" baseline="30000" dirty="0">
                    <a:solidFill>
                      <a:srgbClr val="000000"/>
                    </a:solidFill>
                    <a:effectLst/>
                    <a:latin typeface="Times New Roman" panose="02020603050405020304" pitchFamily="18" charset="0"/>
                    <a:ea typeface="Times New Roman" panose="02020603050405020304" pitchFamily="18" charset="0"/>
                    <a:cs typeface="David" panose="020E0502060401010101" pitchFamily="34" charset="-79"/>
                  </a:rPr>
                  <a:t>th</a:t>
                </a:r>
                <a:r>
                  <a:rPr lang="en-US" sz="1000" i="0" dirty="0">
                    <a:solidFill>
                      <a:srgbClr val="000000"/>
                    </a:solidFill>
                    <a:effectLst/>
                    <a:latin typeface="Times New Roman" panose="02020603050405020304" pitchFamily="18" charset="0"/>
                    <a:ea typeface="Times New Roman" panose="02020603050405020304" pitchFamily="18" charset="0"/>
                    <a:cs typeface="David" panose="020E0502060401010101" pitchFamily="34" charset="-79"/>
                  </a:rPr>
                  <a:t> percentile of all PED values</a:t>
                </a:r>
                <a:r>
                  <a:rPr lang="en-US" sz="1000" i="0" dirty="0">
                    <a:solidFill>
                      <a:srgbClr val="000000"/>
                    </a:solidFill>
                    <a:effectLst/>
                    <a:latin typeface="David" panose="020E0502060401010101" pitchFamily="34" charset="-79"/>
                    <a:ea typeface="Times New Roman" panose="02020603050405020304" pitchFamily="18" charset="0"/>
                    <a:cs typeface="Times New Roman" panose="02020603050405020304" pitchFamily="18" charset="0"/>
                  </a:rPr>
                  <a:t> (167 solutions in total).  Sources’ locations are marked in red dots and average emission rates are specified below.  White areas are restricted locations, due to sources’ proximity. </a:t>
                </a:r>
                <a:endParaRPr lang="en-US" sz="900" i="1" dirty="0">
                  <a:solidFill>
                    <a:srgbClr val="44546A"/>
                  </a:solidFill>
                  <a:effectLst/>
                  <a:latin typeface="Times New Roman" panose="02020603050405020304" pitchFamily="18" charset="0"/>
                  <a:ea typeface="Times New Roman" panose="02020603050405020304" pitchFamily="18" charset="0"/>
                  <a:cs typeface="Times New Roman" panose="02020603050405020304" pitchFamily="18" charset="0"/>
                </a:endParaRPr>
              </a:p>
            </p:txBody>
          </p:sp>
        </p:grpSp>
        <p:sp>
          <p:nvSpPr>
            <p:cNvPr id="26" name="Text Box 12">
              <a:extLst>
                <a:ext uri="{FF2B5EF4-FFF2-40B4-BE49-F238E27FC236}">
                  <a16:creationId xmlns:a16="http://schemas.microsoft.com/office/drawing/2014/main" id="{B2FC5EFC-BBB9-5D42-ADC1-2E6EBFE8B18B}"/>
                </a:ext>
              </a:extLst>
            </p:cNvPr>
            <p:cNvSpPr txBox="1"/>
            <p:nvPr/>
          </p:nvSpPr>
          <p:spPr>
            <a:xfrm>
              <a:off x="1569359" y="-37231"/>
              <a:ext cx="262255" cy="262255"/>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just">
                <a:lnSpc>
                  <a:spcPct val="150000"/>
                </a:lnSpc>
                <a:spcAft>
                  <a:spcPts val="0"/>
                </a:spcAft>
              </a:pPr>
              <a:r>
                <a:rPr lang="en-US" sz="1200" dirty="0">
                  <a:solidFill>
                    <a:srgbClr val="000000"/>
                  </a:solidFill>
                  <a:effectLst/>
                  <a:latin typeface="David" panose="020E0502060401010101" pitchFamily="34" charset="-79"/>
                  <a:ea typeface="Times New Roman" panose="02020603050405020304" pitchFamily="18" charset="0"/>
                  <a:cs typeface="David" panose="020E0502060401010101" pitchFamily="34" charset="-79"/>
                </a:rPr>
                <a:t>a</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p:txBody>
        </p:sp>
        <p:sp>
          <p:nvSpPr>
            <p:cNvPr id="27" name="Text Box 13">
              <a:extLst>
                <a:ext uri="{FF2B5EF4-FFF2-40B4-BE49-F238E27FC236}">
                  <a16:creationId xmlns:a16="http://schemas.microsoft.com/office/drawing/2014/main" id="{C7A613E5-ED7E-2643-B6A0-B132471B1BD0}"/>
                </a:ext>
              </a:extLst>
            </p:cNvPr>
            <p:cNvSpPr txBox="1"/>
            <p:nvPr/>
          </p:nvSpPr>
          <p:spPr>
            <a:xfrm>
              <a:off x="5153663" y="-1493"/>
              <a:ext cx="262255" cy="262255"/>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just">
                <a:lnSpc>
                  <a:spcPct val="150000"/>
                </a:lnSpc>
                <a:spcAft>
                  <a:spcPts val="0"/>
                </a:spcAft>
              </a:pPr>
              <a:r>
                <a:rPr lang="en-US" sz="1200" dirty="0">
                  <a:solidFill>
                    <a:srgbClr val="000000"/>
                  </a:solidFill>
                  <a:effectLst/>
                  <a:latin typeface="David" panose="020E0502060401010101" pitchFamily="34" charset="-79"/>
                  <a:ea typeface="Times New Roman" panose="02020603050405020304" pitchFamily="18" charset="0"/>
                  <a:cs typeface="David" panose="020E0502060401010101" pitchFamily="34" charset="-79"/>
                </a:rPr>
                <a:t>b</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p:txBody>
        </p:sp>
      </p:grpSp>
    </p:spTree>
    <p:extLst>
      <p:ext uri="{BB962C8B-B14F-4D97-AF65-F5344CB8AC3E}">
        <p14:creationId xmlns:p14="http://schemas.microsoft.com/office/powerpoint/2010/main" val="365876660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1B6E7234-88CC-914E-BA2B-2A159010912D}"/>
              </a:ext>
            </a:extLst>
          </p:cNvPr>
          <p:cNvSpPr>
            <a:spLocks noGrp="1"/>
          </p:cNvSpPr>
          <p:nvPr>
            <p:ph type="title"/>
          </p:nvPr>
        </p:nvSpPr>
        <p:spPr/>
        <p:txBody>
          <a:bodyPr>
            <a:normAutofit/>
          </a:bodyPr>
          <a:lstStyle/>
          <a:p>
            <a:r>
              <a:rPr lang="en-US" sz="7200">
                <a:solidFill>
                  <a:schemeClr val="tx1">
                    <a:lumMod val="85000"/>
                    <a:lumOff val="15000"/>
                  </a:schemeClr>
                </a:solidFill>
                <a:latin typeface="DaunPenh" pitchFamily="2" charset="0"/>
                <a:cs typeface="DaunPenh" pitchFamily="2" charset="0"/>
              </a:rPr>
              <a:t>Initial evaluation</a:t>
            </a:r>
            <a:endParaRPr lang="en-US" sz="7200" dirty="0">
              <a:solidFill>
                <a:schemeClr val="tx1">
                  <a:lumMod val="85000"/>
                  <a:lumOff val="15000"/>
                </a:schemeClr>
              </a:solidFill>
              <a:latin typeface="DaunPenh" pitchFamily="2" charset="0"/>
              <a:cs typeface="DaunPenh" pitchFamily="2" charset="0"/>
            </a:endParaRPr>
          </a:p>
        </p:txBody>
      </p:sp>
      <p:pic>
        <p:nvPicPr>
          <p:cNvPr id="4" name="Content Placeholder 3">
            <a:extLst>
              <a:ext uri="{FF2B5EF4-FFF2-40B4-BE49-F238E27FC236}">
                <a16:creationId xmlns:a16="http://schemas.microsoft.com/office/drawing/2014/main" id="{F722B245-22EE-4C48-A99E-328961095345}"/>
              </a:ext>
            </a:extLst>
          </p:cNvPr>
          <p:cNvPicPr>
            <a:picLocks noGrp="1" noChangeAspect="1"/>
          </p:cNvPicPr>
          <p:nvPr>
            <p:ph idx="1"/>
          </p:nvPr>
        </p:nvPicPr>
        <p:blipFill>
          <a:blip r:embed="rId3"/>
          <a:stretch>
            <a:fillRect/>
          </a:stretch>
        </p:blipFill>
        <p:spPr>
          <a:xfrm>
            <a:off x="4775099" y="709469"/>
            <a:ext cx="7416901" cy="5439061"/>
          </a:xfrm>
        </p:spPr>
      </p:pic>
      <p:sp>
        <p:nvSpPr>
          <p:cNvPr id="13" name="Slide Number Placeholder 12">
            <a:extLst>
              <a:ext uri="{FF2B5EF4-FFF2-40B4-BE49-F238E27FC236}">
                <a16:creationId xmlns:a16="http://schemas.microsoft.com/office/drawing/2014/main" id="{E14C79AA-436B-1F4B-8EE9-B612CE5A753C}"/>
              </a:ext>
            </a:extLst>
          </p:cNvPr>
          <p:cNvSpPr>
            <a:spLocks noGrp="1"/>
          </p:cNvSpPr>
          <p:nvPr>
            <p:ph type="sldNum" sz="quarter" idx="12"/>
          </p:nvPr>
        </p:nvSpPr>
        <p:spPr/>
        <p:txBody>
          <a:bodyPr/>
          <a:lstStyle/>
          <a:p>
            <a:fld id="{CBA4AC6D-9836-9F4A-961A-ECAC0CEAF37F}" type="slidenum">
              <a:rPr lang="en-US" smtClean="0"/>
              <a:t>26</a:t>
            </a:fld>
            <a:endParaRPr lang="en-US"/>
          </a:p>
        </p:txBody>
      </p:sp>
      <p:pic>
        <p:nvPicPr>
          <p:cNvPr id="6" name="Picture 5">
            <a:extLst>
              <a:ext uri="{FF2B5EF4-FFF2-40B4-BE49-F238E27FC236}">
                <a16:creationId xmlns:a16="http://schemas.microsoft.com/office/drawing/2014/main" id="{E9B25298-55CB-C44E-80CC-A80E8C6DAD12}"/>
              </a:ext>
            </a:extLst>
          </p:cNvPr>
          <p:cNvPicPr>
            <a:picLocks noChangeAspect="1"/>
          </p:cNvPicPr>
          <p:nvPr/>
        </p:nvPicPr>
        <p:blipFill>
          <a:blip r:embed="rId4"/>
          <a:stretch>
            <a:fillRect/>
          </a:stretch>
        </p:blipFill>
        <p:spPr>
          <a:xfrm>
            <a:off x="673608" y="894080"/>
            <a:ext cx="10515600" cy="5462270"/>
          </a:xfrm>
          <a:prstGeom prst="rect">
            <a:avLst/>
          </a:prstGeom>
        </p:spPr>
      </p:pic>
    </p:spTree>
    <p:extLst>
      <p:ext uri="{BB962C8B-B14F-4D97-AF65-F5344CB8AC3E}">
        <p14:creationId xmlns:p14="http://schemas.microsoft.com/office/powerpoint/2010/main" val="34019568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34C465-1125-E742-88A9-19C9871E8015}"/>
              </a:ext>
            </a:extLst>
          </p:cNvPr>
          <p:cNvSpPr>
            <a:spLocks noGrp="1"/>
          </p:cNvSpPr>
          <p:nvPr>
            <p:ph type="title"/>
          </p:nvPr>
        </p:nvSpPr>
        <p:spPr/>
        <p:txBody>
          <a:bodyPr>
            <a:normAutofit/>
          </a:bodyPr>
          <a:lstStyle/>
          <a:p>
            <a:r>
              <a:rPr lang="en-US" sz="7200" dirty="0">
                <a:solidFill>
                  <a:schemeClr val="tx1">
                    <a:lumMod val="85000"/>
                    <a:lumOff val="15000"/>
                  </a:schemeClr>
                </a:solidFill>
                <a:latin typeface="DaunPenh" pitchFamily="2" charset="0"/>
                <a:cs typeface="DaunPenh" pitchFamily="2" charset="0"/>
              </a:rPr>
              <a:t>Summary</a:t>
            </a:r>
            <a:r>
              <a:rPr lang="he-IL" sz="7200" dirty="0">
                <a:solidFill>
                  <a:schemeClr val="tx1">
                    <a:lumMod val="85000"/>
                    <a:lumOff val="15000"/>
                  </a:schemeClr>
                </a:solidFill>
                <a:latin typeface="DaunPenh" pitchFamily="2" charset="0"/>
                <a:cs typeface="DaunPenh" pitchFamily="2" charset="0"/>
              </a:rPr>
              <a:t> </a:t>
            </a:r>
            <a:r>
              <a:rPr lang="en-US" sz="7200" dirty="0">
                <a:solidFill>
                  <a:schemeClr val="tx1">
                    <a:lumMod val="85000"/>
                    <a:lumOff val="15000"/>
                  </a:schemeClr>
                </a:solidFill>
                <a:latin typeface="DaunPenh" pitchFamily="2" charset="0"/>
                <a:cs typeface="DaunPenh" pitchFamily="2" charset="0"/>
              </a:rPr>
              <a:t>and future research plan</a:t>
            </a:r>
            <a:endParaRPr lang="en-US" sz="7200" dirty="0"/>
          </a:p>
        </p:txBody>
      </p:sp>
      <p:sp>
        <p:nvSpPr>
          <p:cNvPr id="3" name="Content Placeholder 2">
            <a:extLst>
              <a:ext uri="{FF2B5EF4-FFF2-40B4-BE49-F238E27FC236}">
                <a16:creationId xmlns:a16="http://schemas.microsoft.com/office/drawing/2014/main" id="{714BBCCA-9A8A-B144-BA6E-548AA74BE4A5}"/>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FCC93F62-EDA1-5F41-B48B-502EA3B649D9}"/>
              </a:ext>
            </a:extLst>
          </p:cNvPr>
          <p:cNvSpPr>
            <a:spLocks noGrp="1"/>
          </p:cNvSpPr>
          <p:nvPr>
            <p:ph type="sldNum" sz="quarter" idx="12"/>
          </p:nvPr>
        </p:nvSpPr>
        <p:spPr/>
        <p:txBody>
          <a:bodyPr/>
          <a:lstStyle/>
          <a:p>
            <a:fld id="{CBA4AC6D-9836-9F4A-961A-ECAC0CEAF37F}" type="slidenum">
              <a:rPr lang="en-US" smtClean="0"/>
              <a:t>27</a:t>
            </a:fld>
            <a:endParaRPr lang="en-US"/>
          </a:p>
        </p:txBody>
      </p:sp>
    </p:spTree>
    <p:extLst>
      <p:ext uri="{BB962C8B-B14F-4D97-AF65-F5344CB8AC3E}">
        <p14:creationId xmlns:p14="http://schemas.microsoft.com/office/powerpoint/2010/main" val="7869558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D222A80-099A-704D-87CE-F7FE48F15C64}"/>
              </a:ext>
            </a:extLst>
          </p:cNvPr>
          <p:cNvSpPr>
            <a:spLocks noGrp="1"/>
          </p:cNvSpPr>
          <p:nvPr>
            <p:ph type="title"/>
          </p:nvPr>
        </p:nvSpPr>
        <p:spPr/>
        <p:txBody>
          <a:bodyPr>
            <a:normAutofit/>
          </a:bodyPr>
          <a:lstStyle/>
          <a:p>
            <a:r>
              <a:rPr lang="en-US" sz="7200" dirty="0">
                <a:solidFill>
                  <a:schemeClr val="tx1">
                    <a:lumMod val="85000"/>
                    <a:lumOff val="15000"/>
                  </a:schemeClr>
                </a:solidFill>
                <a:latin typeface="DaunPenh" pitchFamily="2" charset="0"/>
                <a:cs typeface="DaunPenh" pitchFamily="2" charset="0"/>
              </a:rPr>
              <a:t>References</a:t>
            </a:r>
          </a:p>
        </p:txBody>
      </p:sp>
      <p:sp>
        <p:nvSpPr>
          <p:cNvPr id="3" name="Content Placeholder 2">
            <a:extLst>
              <a:ext uri="{FF2B5EF4-FFF2-40B4-BE49-F238E27FC236}">
                <a16:creationId xmlns:a16="http://schemas.microsoft.com/office/drawing/2014/main" id="{D6F701CC-2F65-E749-8D4F-7AEA60AA529B}"/>
              </a:ext>
            </a:extLst>
          </p:cNvPr>
          <p:cNvSpPr>
            <a:spLocks noGrp="1"/>
          </p:cNvSpPr>
          <p:nvPr>
            <p:ph idx="1"/>
          </p:nvPr>
        </p:nvSpPr>
        <p:spPr/>
        <p:txBody>
          <a:bodyPr/>
          <a:lstStyle/>
          <a:p>
            <a:r>
              <a:rPr lang="en-US" dirty="0"/>
              <a:t>     </a:t>
            </a:r>
            <a:r>
              <a:rPr lang="en-US" dirty="0" err="1"/>
              <a:t>Hadka</a:t>
            </a:r>
            <a:r>
              <a:rPr lang="en-US" dirty="0"/>
              <a:t>, D. and Reed, P. (2013).  "Borg: An Auto-Adaptive Many-Objective</a:t>
            </a:r>
          </a:p>
          <a:p>
            <a:r>
              <a:rPr lang="en-US" dirty="0"/>
              <a:t>     Evolutionary Computing Framework."  Evolutionary Computation,</a:t>
            </a:r>
          </a:p>
          <a:p>
            <a:r>
              <a:rPr lang="en-US" dirty="0"/>
              <a:t>     21(2):231-259.</a:t>
            </a:r>
          </a:p>
          <a:p>
            <a:br>
              <a:rPr lang="en-US" dirty="0"/>
            </a:br>
            <a:endParaRPr lang="en-US" dirty="0"/>
          </a:p>
          <a:p>
            <a:endParaRPr lang="en-US" dirty="0"/>
          </a:p>
        </p:txBody>
      </p:sp>
      <p:sp>
        <p:nvSpPr>
          <p:cNvPr id="5" name="Slide Number Placeholder 4">
            <a:extLst>
              <a:ext uri="{FF2B5EF4-FFF2-40B4-BE49-F238E27FC236}">
                <a16:creationId xmlns:a16="http://schemas.microsoft.com/office/drawing/2014/main" id="{350E3914-4F15-8048-8122-5694085B8425}"/>
              </a:ext>
            </a:extLst>
          </p:cNvPr>
          <p:cNvSpPr>
            <a:spLocks noGrp="1"/>
          </p:cNvSpPr>
          <p:nvPr>
            <p:ph type="sldNum" sz="quarter" idx="12"/>
          </p:nvPr>
        </p:nvSpPr>
        <p:spPr/>
        <p:txBody>
          <a:bodyPr/>
          <a:lstStyle/>
          <a:p>
            <a:fld id="{CBA4AC6D-9836-9F4A-961A-ECAC0CEAF37F}" type="slidenum">
              <a:rPr lang="en-US" smtClean="0"/>
              <a:t>28</a:t>
            </a:fld>
            <a:endParaRPr lang="en-US"/>
          </a:p>
        </p:txBody>
      </p:sp>
    </p:spTree>
    <p:extLst>
      <p:ext uri="{BB962C8B-B14F-4D97-AF65-F5344CB8AC3E}">
        <p14:creationId xmlns:p14="http://schemas.microsoft.com/office/powerpoint/2010/main" val="15673349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F038207-D7DD-AC42-9AC1-351B34786410}"/>
              </a:ext>
            </a:extLst>
          </p:cNvPr>
          <p:cNvSpPr>
            <a:spLocks noGrp="1"/>
          </p:cNvSpPr>
          <p:nvPr>
            <p:ph type="sldNum" sz="quarter" idx="12"/>
          </p:nvPr>
        </p:nvSpPr>
        <p:spPr/>
        <p:txBody>
          <a:bodyPr/>
          <a:lstStyle/>
          <a:p>
            <a:fld id="{CBA4AC6D-9836-9F4A-961A-ECAC0CEAF37F}" type="slidenum">
              <a:rPr lang="en-US" smtClean="0"/>
              <a:t>29</a:t>
            </a:fld>
            <a:endParaRPr lang="en-US"/>
          </a:p>
        </p:txBody>
      </p:sp>
    </p:spTree>
    <p:extLst>
      <p:ext uri="{BB962C8B-B14F-4D97-AF65-F5344CB8AC3E}">
        <p14:creationId xmlns:p14="http://schemas.microsoft.com/office/powerpoint/2010/main" val="33595869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2F7C2F-9425-0D42-903B-F3CB6AEB44AE}"/>
              </a:ext>
            </a:extLst>
          </p:cNvPr>
          <p:cNvSpPr>
            <a:spLocks noGrp="1"/>
          </p:cNvSpPr>
          <p:nvPr>
            <p:ph type="title"/>
          </p:nvPr>
        </p:nvSpPr>
        <p:spPr/>
        <p:txBody>
          <a:bodyPr>
            <a:normAutofit/>
          </a:bodyPr>
          <a:lstStyle/>
          <a:p>
            <a:r>
              <a:rPr lang="en-US" sz="7200" dirty="0">
                <a:solidFill>
                  <a:schemeClr val="tx1">
                    <a:lumMod val="85000"/>
                    <a:lumOff val="15000"/>
                  </a:schemeClr>
                </a:solidFill>
                <a:latin typeface="DaunPenh" pitchFamily="2" charset="0"/>
                <a:cs typeface="DaunPenh" pitchFamily="2" charset="0"/>
              </a:rPr>
              <a:t>Air pollution monitoring</a:t>
            </a:r>
          </a:p>
        </p:txBody>
      </p:sp>
      <p:sp>
        <p:nvSpPr>
          <p:cNvPr id="3" name="Content Placeholder 2">
            <a:extLst>
              <a:ext uri="{FF2B5EF4-FFF2-40B4-BE49-F238E27FC236}">
                <a16:creationId xmlns:a16="http://schemas.microsoft.com/office/drawing/2014/main" id="{05711C39-FE9E-4F45-B19B-789DF88C829B}"/>
              </a:ext>
            </a:extLst>
          </p:cNvPr>
          <p:cNvSpPr>
            <a:spLocks noGrp="1"/>
          </p:cNvSpPr>
          <p:nvPr>
            <p:ph idx="1"/>
          </p:nvPr>
        </p:nvSpPr>
        <p:spPr>
          <a:xfrm>
            <a:off x="490594" y="1753516"/>
            <a:ext cx="8435898" cy="4351338"/>
          </a:xfrm>
        </p:spPr>
        <p:txBody>
          <a:bodyPr>
            <a:normAutofit fontScale="92500" lnSpcReduction="10000"/>
          </a:bodyPr>
          <a:lstStyle/>
          <a:p>
            <a:r>
              <a:rPr lang="he-IL" sz="3200" b="1" dirty="0" err="1">
                <a:solidFill>
                  <a:schemeClr val="tx1">
                    <a:lumMod val="85000"/>
                    <a:lumOff val="15000"/>
                  </a:schemeClr>
                </a:solidFill>
                <a:latin typeface="DaunPenh" pitchFamily="2" charset="0"/>
                <a:ea typeface="+mj-ea"/>
                <a:cs typeface="DaunPenh" pitchFamily="2" charset="0"/>
              </a:rPr>
              <a:t>M</a:t>
            </a:r>
            <a:r>
              <a:rPr lang="en-US" sz="3200" b="1" dirty="0" err="1">
                <a:solidFill>
                  <a:schemeClr val="tx1">
                    <a:lumMod val="85000"/>
                    <a:lumOff val="15000"/>
                  </a:schemeClr>
                </a:solidFill>
                <a:latin typeface="DaunPenh" pitchFamily="2" charset="0"/>
                <a:ea typeface="+mj-ea"/>
                <a:cs typeface="DaunPenh" pitchFamily="2" charset="0"/>
              </a:rPr>
              <a:t>ajor</a:t>
            </a:r>
            <a:r>
              <a:rPr lang="en-US" sz="3200" b="1" dirty="0">
                <a:solidFill>
                  <a:schemeClr val="tx1">
                    <a:lumMod val="85000"/>
                    <a:lumOff val="15000"/>
                  </a:schemeClr>
                </a:solidFill>
                <a:latin typeface="DaunPenh" pitchFamily="2" charset="0"/>
                <a:ea typeface="+mj-ea"/>
                <a:cs typeface="DaunPenh" pitchFamily="2" charset="0"/>
              </a:rPr>
              <a:t> pollutants </a:t>
            </a:r>
            <a:r>
              <a:rPr lang="en-US" sz="3200" dirty="0">
                <a:solidFill>
                  <a:schemeClr val="tx1">
                    <a:lumMod val="85000"/>
                    <a:lumOff val="15000"/>
                  </a:schemeClr>
                </a:solidFill>
                <a:latin typeface="DaunPenh" pitchFamily="2" charset="0"/>
                <a:ea typeface="+mj-ea"/>
                <a:cs typeface="DaunPenh" pitchFamily="2" charset="0"/>
              </a:rPr>
              <a:t>– </a:t>
            </a:r>
            <a:r>
              <a:rPr lang="en-US" sz="3200" dirty="0" err="1">
                <a:solidFill>
                  <a:schemeClr val="tx1">
                    <a:lumMod val="85000"/>
                    <a:lumOff val="15000"/>
                  </a:schemeClr>
                </a:solidFill>
                <a:latin typeface="DaunPenh" pitchFamily="2" charset="0"/>
                <a:ea typeface="+mj-ea"/>
                <a:cs typeface="DaunPenh" pitchFamily="2" charset="0"/>
              </a:rPr>
              <a:t>NoX</a:t>
            </a:r>
            <a:r>
              <a:rPr lang="en-US" sz="3200" dirty="0">
                <a:solidFill>
                  <a:schemeClr val="tx1">
                    <a:lumMod val="85000"/>
                    <a:lumOff val="15000"/>
                  </a:schemeClr>
                </a:solidFill>
                <a:latin typeface="DaunPenh" pitchFamily="2" charset="0"/>
                <a:ea typeface="+mj-ea"/>
                <a:cs typeface="DaunPenh" pitchFamily="2" charset="0"/>
              </a:rPr>
              <a:t>, CO, CO2, SO2, O</a:t>
            </a:r>
            <a:r>
              <a:rPr lang="en-US" sz="3200" baseline="-25000" dirty="0">
                <a:solidFill>
                  <a:schemeClr val="tx1">
                    <a:lumMod val="85000"/>
                    <a:lumOff val="15000"/>
                  </a:schemeClr>
                </a:solidFill>
                <a:latin typeface="DaunPenh" pitchFamily="2" charset="0"/>
                <a:ea typeface="+mj-ea"/>
                <a:cs typeface="DaunPenh" pitchFamily="2" charset="0"/>
              </a:rPr>
              <a:t>3</a:t>
            </a:r>
            <a:r>
              <a:rPr lang="en-US" sz="3200" dirty="0">
                <a:solidFill>
                  <a:schemeClr val="tx1">
                    <a:lumMod val="85000"/>
                    <a:lumOff val="15000"/>
                  </a:schemeClr>
                </a:solidFill>
                <a:latin typeface="DaunPenh" pitchFamily="2" charset="0"/>
                <a:ea typeface="+mj-ea"/>
                <a:cs typeface="DaunPenh" pitchFamily="2" charset="0"/>
              </a:rPr>
              <a:t>, BC, other PM</a:t>
            </a:r>
            <a:endParaRPr lang="he-IL" sz="3200" baseline="-25000" dirty="0">
              <a:solidFill>
                <a:schemeClr val="tx1">
                  <a:lumMod val="85000"/>
                  <a:lumOff val="15000"/>
                </a:schemeClr>
              </a:solidFill>
              <a:latin typeface="DaunPenh" pitchFamily="2" charset="0"/>
              <a:ea typeface="+mj-ea"/>
              <a:cs typeface="DaunPenh" pitchFamily="2" charset="0"/>
            </a:endParaRPr>
          </a:p>
          <a:p>
            <a:r>
              <a:rPr lang="en-US" sz="3200" dirty="0">
                <a:solidFill>
                  <a:schemeClr val="tx1">
                    <a:lumMod val="85000"/>
                    <a:lumOff val="15000"/>
                  </a:schemeClr>
                </a:solidFill>
                <a:latin typeface="DaunPenh" pitchFamily="2" charset="0"/>
                <a:ea typeface="+mj-ea"/>
                <a:cs typeface="DaunPenh" pitchFamily="2" charset="0"/>
              </a:rPr>
              <a:t>The main incentive for air pollution monitoring: </a:t>
            </a:r>
          </a:p>
          <a:p>
            <a:pPr marL="0" indent="0">
              <a:buNone/>
            </a:pPr>
            <a:r>
              <a:rPr lang="en-US" sz="3200" b="1" dirty="0">
                <a:solidFill>
                  <a:schemeClr val="tx1">
                    <a:lumMod val="85000"/>
                    <a:lumOff val="15000"/>
                  </a:schemeClr>
                </a:solidFill>
                <a:latin typeface="DaunPenh" pitchFamily="2" charset="0"/>
                <a:ea typeface="+mj-ea"/>
                <a:cs typeface="DaunPenh" pitchFamily="2" charset="0"/>
              </a:rPr>
              <a:t>		Emission control </a:t>
            </a:r>
          </a:p>
          <a:p>
            <a:r>
              <a:rPr lang="en-US" sz="3200" b="1" dirty="0">
                <a:solidFill>
                  <a:schemeClr val="tx1">
                    <a:lumMod val="85000"/>
                    <a:lumOff val="15000"/>
                  </a:schemeClr>
                </a:solidFill>
                <a:latin typeface="DaunPenh" pitchFamily="2" charset="0"/>
                <a:ea typeface="+mj-ea"/>
                <a:cs typeface="DaunPenh" pitchFamily="2" charset="0"/>
              </a:rPr>
              <a:t>Short-term </a:t>
            </a:r>
            <a:r>
              <a:rPr lang="en-US" sz="3200" dirty="0">
                <a:solidFill>
                  <a:schemeClr val="tx1">
                    <a:lumMod val="85000"/>
                    <a:lumOff val="15000"/>
                  </a:schemeClr>
                </a:solidFill>
                <a:latin typeface="DaunPenh" pitchFamily="2" charset="0"/>
                <a:ea typeface="+mj-ea"/>
                <a:cs typeface="DaunPenh" pitchFamily="2" charset="0"/>
              </a:rPr>
              <a:t>- prevent population exposure, regulatory enforcement </a:t>
            </a:r>
          </a:p>
          <a:p>
            <a:r>
              <a:rPr lang="en-US" sz="3200" b="1" dirty="0">
                <a:solidFill>
                  <a:schemeClr val="tx1">
                    <a:lumMod val="85000"/>
                    <a:lumOff val="15000"/>
                  </a:schemeClr>
                </a:solidFill>
                <a:latin typeface="DaunPenh" pitchFamily="2" charset="0"/>
                <a:ea typeface="+mj-ea"/>
                <a:cs typeface="DaunPenh" pitchFamily="2" charset="0"/>
              </a:rPr>
              <a:t>Long-term</a:t>
            </a:r>
            <a:r>
              <a:rPr lang="en-US" sz="3200" dirty="0">
                <a:solidFill>
                  <a:schemeClr val="tx1">
                    <a:lumMod val="85000"/>
                    <a:lumOff val="15000"/>
                  </a:schemeClr>
                </a:solidFill>
                <a:latin typeface="DaunPenh" pitchFamily="2" charset="0"/>
                <a:ea typeface="+mj-ea"/>
                <a:cs typeface="DaunPenh" pitchFamily="2" charset="0"/>
              </a:rPr>
              <a:t> – epidemiological or climate research, planning</a:t>
            </a:r>
          </a:p>
          <a:p>
            <a:r>
              <a:rPr lang="en-US" sz="3200" b="1" dirty="0">
                <a:solidFill>
                  <a:schemeClr val="tx1">
                    <a:lumMod val="85000"/>
                    <a:lumOff val="15000"/>
                  </a:schemeClr>
                </a:solidFill>
                <a:latin typeface="DaunPenh" pitchFamily="2" charset="0"/>
                <a:ea typeface="+mj-ea"/>
                <a:cs typeface="DaunPenh" pitchFamily="2" charset="0"/>
              </a:rPr>
              <a:t>Major challenge </a:t>
            </a:r>
            <a:r>
              <a:rPr lang="en-US" sz="3200" dirty="0">
                <a:solidFill>
                  <a:schemeClr val="tx1">
                    <a:lumMod val="85000"/>
                    <a:lumOff val="15000"/>
                  </a:schemeClr>
                </a:solidFill>
                <a:latin typeface="DaunPenh" pitchFamily="2" charset="0"/>
                <a:ea typeface="+mj-ea"/>
                <a:cs typeface="DaunPenh" pitchFamily="2" charset="0"/>
              </a:rPr>
              <a:t>– producing high resolution pollution concentration maps, using the current monitoring methods</a:t>
            </a:r>
          </a:p>
          <a:p>
            <a:r>
              <a:rPr lang="en-US" sz="3200" b="1" dirty="0">
                <a:solidFill>
                  <a:schemeClr val="tx1">
                    <a:lumMod val="85000"/>
                    <a:lumOff val="15000"/>
                  </a:schemeClr>
                </a:solidFill>
                <a:latin typeface="DaunPenh" pitchFamily="2" charset="0"/>
                <a:ea typeface="+mj-ea"/>
                <a:cs typeface="DaunPenh" pitchFamily="2" charset="0"/>
              </a:rPr>
              <a:t>W</a:t>
            </a:r>
            <a:r>
              <a:rPr lang="en-US" sz="3200" dirty="0">
                <a:solidFill>
                  <a:schemeClr val="tx1">
                    <a:lumMod val="85000"/>
                    <a:lumOff val="15000"/>
                  </a:schemeClr>
                </a:solidFill>
                <a:latin typeface="DaunPenh" pitchFamily="2" charset="0"/>
                <a:ea typeface="+mj-ea"/>
                <a:cs typeface="DaunPenh" pitchFamily="2" charset="0"/>
              </a:rPr>
              <a:t>ireless </a:t>
            </a:r>
            <a:r>
              <a:rPr lang="en-US" sz="3200" b="1" dirty="0">
                <a:solidFill>
                  <a:schemeClr val="tx1">
                    <a:lumMod val="85000"/>
                    <a:lumOff val="15000"/>
                  </a:schemeClr>
                </a:solidFill>
                <a:latin typeface="DaunPenh" pitchFamily="2" charset="0"/>
                <a:ea typeface="+mj-ea"/>
                <a:cs typeface="DaunPenh" pitchFamily="2" charset="0"/>
              </a:rPr>
              <a:t>D</a:t>
            </a:r>
            <a:r>
              <a:rPr lang="en-US" sz="3200" dirty="0">
                <a:solidFill>
                  <a:schemeClr val="tx1">
                    <a:lumMod val="85000"/>
                    <a:lumOff val="15000"/>
                  </a:schemeClr>
                </a:solidFill>
                <a:latin typeface="DaunPenh" pitchFamily="2" charset="0"/>
                <a:ea typeface="+mj-ea"/>
                <a:cs typeface="DaunPenh" pitchFamily="2" charset="0"/>
              </a:rPr>
              <a:t>istributed </a:t>
            </a:r>
            <a:r>
              <a:rPr lang="en-US" sz="3200" b="1" dirty="0">
                <a:solidFill>
                  <a:schemeClr val="tx1">
                    <a:lumMod val="85000"/>
                    <a:lumOff val="15000"/>
                  </a:schemeClr>
                </a:solidFill>
                <a:latin typeface="DaunPenh" pitchFamily="2" charset="0"/>
                <a:ea typeface="+mj-ea"/>
                <a:cs typeface="DaunPenh" pitchFamily="2" charset="0"/>
              </a:rPr>
              <a:t>E</a:t>
            </a:r>
            <a:r>
              <a:rPr lang="en-US" sz="3200" dirty="0">
                <a:solidFill>
                  <a:schemeClr val="tx1">
                    <a:lumMod val="85000"/>
                    <a:lumOff val="15000"/>
                  </a:schemeClr>
                </a:solidFill>
                <a:latin typeface="DaunPenh" pitchFamily="2" charset="0"/>
                <a:ea typeface="+mj-ea"/>
                <a:cs typeface="DaunPenh" pitchFamily="2" charset="0"/>
              </a:rPr>
              <a:t>nvironmental </a:t>
            </a:r>
            <a:r>
              <a:rPr lang="en-US" sz="3200" b="1" dirty="0">
                <a:solidFill>
                  <a:schemeClr val="tx1">
                    <a:lumMod val="85000"/>
                    <a:lumOff val="15000"/>
                  </a:schemeClr>
                </a:solidFill>
                <a:latin typeface="DaunPenh" pitchFamily="2" charset="0"/>
                <a:ea typeface="+mj-ea"/>
                <a:cs typeface="DaunPenh" pitchFamily="2" charset="0"/>
              </a:rPr>
              <a:t>S</a:t>
            </a:r>
            <a:r>
              <a:rPr lang="en-US" sz="3200" dirty="0">
                <a:solidFill>
                  <a:schemeClr val="tx1">
                    <a:lumMod val="85000"/>
                    <a:lumOff val="15000"/>
                  </a:schemeClr>
                </a:solidFill>
                <a:latin typeface="DaunPenh" pitchFamily="2" charset="0"/>
                <a:ea typeface="+mj-ea"/>
                <a:cs typeface="DaunPenh" pitchFamily="2" charset="0"/>
              </a:rPr>
              <a:t>ensor </a:t>
            </a:r>
            <a:r>
              <a:rPr lang="en-US" sz="3200" b="1" dirty="0">
                <a:solidFill>
                  <a:schemeClr val="tx1">
                    <a:lumMod val="85000"/>
                    <a:lumOff val="15000"/>
                  </a:schemeClr>
                </a:solidFill>
                <a:latin typeface="DaunPenh" pitchFamily="2" charset="0"/>
                <a:ea typeface="+mj-ea"/>
                <a:cs typeface="DaunPenh" pitchFamily="2" charset="0"/>
              </a:rPr>
              <a:t>N</a:t>
            </a:r>
            <a:r>
              <a:rPr lang="en-US" sz="3200" dirty="0">
                <a:solidFill>
                  <a:schemeClr val="tx1">
                    <a:lumMod val="85000"/>
                    <a:lumOff val="15000"/>
                  </a:schemeClr>
                </a:solidFill>
                <a:latin typeface="DaunPenh" pitchFamily="2" charset="0"/>
                <a:ea typeface="+mj-ea"/>
                <a:cs typeface="DaunPenh" pitchFamily="2" charset="0"/>
              </a:rPr>
              <a:t>etwork (WDESN)</a:t>
            </a:r>
          </a:p>
          <a:p>
            <a:r>
              <a:rPr lang="en-US" sz="3200" dirty="0">
                <a:solidFill>
                  <a:schemeClr val="tx1">
                    <a:lumMod val="85000"/>
                    <a:lumOff val="15000"/>
                  </a:schemeClr>
                </a:solidFill>
                <a:latin typeface="DaunPenh" pitchFamily="2" charset="0"/>
                <a:ea typeface="+mj-ea"/>
                <a:cs typeface="DaunPenh" pitchFamily="2" charset="0"/>
              </a:rPr>
              <a:t>Portable and relatively low-cost </a:t>
            </a:r>
            <a:r>
              <a:rPr lang="en-US" sz="3200" b="1" dirty="0">
                <a:solidFill>
                  <a:schemeClr val="tx1">
                    <a:lumMod val="85000"/>
                    <a:lumOff val="15000"/>
                  </a:schemeClr>
                </a:solidFill>
                <a:latin typeface="DaunPenh" pitchFamily="2" charset="0"/>
                <a:ea typeface="+mj-ea"/>
                <a:cs typeface="DaunPenh" pitchFamily="2" charset="0"/>
              </a:rPr>
              <a:t>M</a:t>
            </a:r>
            <a:r>
              <a:rPr lang="en-US" sz="3200" dirty="0">
                <a:solidFill>
                  <a:schemeClr val="tx1">
                    <a:lumMod val="85000"/>
                    <a:lumOff val="15000"/>
                  </a:schemeClr>
                </a:solidFill>
                <a:latin typeface="DaunPenh" pitchFamily="2" charset="0"/>
                <a:ea typeface="+mj-ea"/>
                <a:cs typeface="DaunPenh" pitchFamily="2" charset="0"/>
              </a:rPr>
              <a:t>icro </a:t>
            </a:r>
            <a:r>
              <a:rPr lang="en-US" sz="3200" b="1" dirty="0">
                <a:solidFill>
                  <a:schemeClr val="tx1">
                    <a:lumMod val="85000"/>
                    <a:lumOff val="15000"/>
                  </a:schemeClr>
                </a:solidFill>
                <a:latin typeface="DaunPenh" pitchFamily="2" charset="0"/>
                <a:ea typeface="+mj-ea"/>
                <a:cs typeface="DaunPenh" pitchFamily="2" charset="0"/>
              </a:rPr>
              <a:t>S</a:t>
            </a:r>
            <a:r>
              <a:rPr lang="en-US" sz="3200" dirty="0">
                <a:solidFill>
                  <a:schemeClr val="tx1">
                    <a:lumMod val="85000"/>
                    <a:lumOff val="15000"/>
                  </a:schemeClr>
                </a:solidFill>
                <a:latin typeface="DaunPenh" pitchFamily="2" charset="0"/>
                <a:ea typeface="+mj-ea"/>
                <a:cs typeface="DaunPenh" pitchFamily="2" charset="0"/>
              </a:rPr>
              <a:t>ensing </a:t>
            </a:r>
            <a:r>
              <a:rPr lang="en-US" sz="3200" b="1" dirty="0">
                <a:solidFill>
                  <a:schemeClr val="tx1">
                    <a:lumMod val="85000"/>
                    <a:lumOff val="15000"/>
                  </a:schemeClr>
                </a:solidFill>
                <a:latin typeface="DaunPenh" pitchFamily="2" charset="0"/>
                <a:ea typeface="+mj-ea"/>
                <a:cs typeface="DaunPenh" pitchFamily="2" charset="0"/>
              </a:rPr>
              <a:t>U</a:t>
            </a:r>
            <a:r>
              <a:rPr lang="en-US" sz="3200" dirty="0">
                <a:solidFill>
                  <a:schemeClr val="tx1">
                    <a:lumMod val="85000"/>
                    <a:lumOff val="15000"/>
                  </a:schemeClr>
                </a:solidFill>
                <a:latin typeface="DaunPenh" pitchFamily="2" charset="0"/>
                <a:ea typeface="+mj-ea"/>
                <a:cs typeface="DaunPenh" pitchFamily="2" charset="0"/>
              </a:rPr>
              <a:t>nits </a:t>
            </a:r>
            <a:r>
              <a:rPr lang="en-US" sz="3200" b="1" dirty="0">
                <a:solidFill>
                  <a:schemeClr val="tx1">
                    <a:lumMod val="85000"/>
                    <a:lumOff val="15000"/>
                  </a:schemeClr>
                </a:solidFill>
                <a:latin typeface="DaunPenh" pitchFamily="2" charset="0"/>
                <a:ea typeface="+mj-ea"/>
                <a:cs typeface="DaunPenh" pitchFamily="2" charset="0"/>
              </a:rPr>
              <a:t>(</a:t>
            </a:r>
            <a:r>
              <a:rPr lang="en-US" sz="3200" dirty="0">
                <a:solidFill>
                  <a:schemeClr val="tx1">
                    <a:lumMod val="85000"/>
                    <a:lumOff val="15000"/>
                  </a:schemeClr>
                </a:solidFill>
                <a:latin typeface="DaunPenh" pitchFamily="2" charset="0"/>
                <a:ea typeface="+mj-ea"/>
                <a:cs typeface="DaunPenh" pitchFamily="2" charset="0"/>
              </a:rPr>
              <a:t>MSUs</a:t>
            </a:r>
            <a:r>
              <a:rPr lang="en-US" sz="3200" b="1" dirty="0">
                <a:solidFill>
                  <a:schemeClr val="tx1">
                    <a:lumMod val="85000"/>
                    <a:lumOff val="15000"/>
                  </a:schemeClr>
                </a:solidFill>
                <a:latin typeface="DaunPenh" pitchFamily="2" charset="0"/>
                <a:ea typeface="+mj-ea"/>
                <a:cs typeface="DaunPenh" pitchFamily="2" charset="0"/>
              </a:rPr>
              <a:t>)</a:t>
            </a:r>
          </a:p>
        </p:txBody>
      </p:sp>
      <p:sp>
        <p:nvSpPr>
          <p:cNvPr id="19" name="Slide Number Placeholder 18">
            <a:extLst>
              <a:ext uri="{FF2B5EF4-FFF2-40B4-BE49-F238E27FC236}">
                <a16:creationId xmlns:a16="http://schemas.microsoft.com/office/drawing/2014/main" id="{21097B82-A433-EB41-A182-773FD86A1051}"/>
              </a:ext>
            </a:extLst>
          </p:cNvPr>
          <p:cNvSpPr>
            <a:spLocks noGrp="1"/>
          </p:cNvSpPr>
          <p:nvPr>
            <p:ph type="sldNum" sz="quarter" idx="12"/>
          </p:nvPr>
        </p:nvSpPr>
        <p:spPr/>
        <p:txBody>
          <a:bodyPr/>
          <a:lstStyle/>
          <a:p>
            <a:fld id="{CBA4AC6D-9836-9F4A-961A-ECAC0CEAF37F}" type="slidenum">
              <a:rPr lang="en-US" smtClean="0"/>
              <a:t>3</a:t>
            </a:fld>
            <a:endParaRPr lang="en-US" dirty="0"/>
          </a:p>
        </p:txBody>
      </p:sp>
      <p:grpSp>
        <p:nvGrpSpPr>
          <p:cNvPr id="20" name="Group 19">
            <a:extLst>
              <a:ext uri="{FF2B5EF4-FFF2-40B4-BE49-F238E27FC236}">
                <a16:creationId xmlns:a16="http://schemas.microsoft.com/office/drawing/2014/main" id="{A33B9CFD-DBD1-D849-97B7-EAF6BDEAF580}"/>
              </a:ext>
            </a:extLst>
          </p:cNvPr>
          <p:cNvGrpSpPr/>
          <p:nvPr/>
        </p:nvGrpSpPr>
        <p:grpSpPr>
          <a:xfrm>
            <a:off x="9433560" y="6293521"/>
            <a:ext cx="2432304" cy="523220"/>
            <a:chOff x="219456" y="6382512"/>
            <a:chExt cx="2432304" cy="523220"/>
          </a:xfrm>
        </p:grpSpPr>
        <p:cxnSp>
          <p:nvCxnSpPr>
            <p:cNvPr id="21" name="Straight Connector 20">
              <a:extLst>
                <a:ext uri="{FF2B5EF4-FFF2-40B4-BE49-F238E27FC236}">
                  <a16:creationId xmlns:a16="http://schemas.microsoft.com/office/drawing/2014/main" id="{39F49837-3BD7-434F-9DCA-E0BE3A76C889}"/>
                </a:ext>
              </a:extLst>
            </p:cNvPr>
            <p:cNvCxnSpPr/>
            <p:nvPr/>
          </p:nvCxnSpPr>
          <p:spPr>
            <a:xfrm>
              <a:off x="219456" y="6382512"/>
              <a:ext cx="2432304" cy="0"/>
            </a:xfrm>
            <a:prstGeom prst="line">
              <a:avLst/>
            </a:prstGeom>
            <a:ln w="15875">
              <a:solidFill>
                <a:srgbClr val="E94C00"/>
              </a:solidFill>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6188A10A-20AA-3440-A20C-7199385A947E}"/>
                </a:ext>
              </a:extLst>
            </p:cNvPr>
            <p:cNvSpPr/>
            <p:nvPr/>
          </p:nvSpPr>
          <p:spPr>
            <a:xfrm>
              <a:off x="402336" y="6382512"/>
              <a:ext cx="1462260" cy="523220"/>
            </a:xfrm>
            <a:prstGeom prst="rect">
              <a:avLst/>
            </a:prstGeom>
          </p:spPr>
          <p:txBody>
            <a:bodyPr wrap="none">
              <a:spAutoFit/>
            </a:bodyPr>
            <a:lstStyle/>
            <a:p>
              <a:r>
                <a:rPr lang="en-US" sz="2800" dirty="0">
                  <a:solidFill>
                    <a:srgbClr val="E94C00"/>
                  </a:solidFill>
                  <a:latin typeface="DaunPenh" pitchFamily="2" charset="0"/>
                  <a:cs typeface="DaunPenh" pitchFamily="2" charset="0"/>
                </a:rPr>
                <a:t>Introduction</a:t>
              </a:r>
              <a:endParaRPr lang="en-US" sz="2800" dirty="0">
                <a:solidFill>
                  <a:srgbClr val="E94C00"/>
                </a:solidFill>
              </a:endParaRPr>
            </a:p>
          </p:txBody>
        </p:sp>
      </p:grpSp>
      <p:pic>
        <p:nvPicPr>
          <p:cNvPr id="4" name="Picture 3">
            <a:extLst>
              <a:ext uri="{FF2B5EF4-FFF2-40B4-BE49-F238E27FC236}">
                <a16:creationId xmlns:a16="http://schemas.microsoft.com/office/drawing/2014/main" id="{809A968C-6610-DC46-AA9D-0C8D832FDCC1}"/>
              </a:ext>
            </a:extLst>
          </p:cNvPr>
          <p:cNvPicPr>
            <a:picLocks noChangeAspect="1"/>
          </p:cNvPicPr>
          <p:nvPr/>
        </p:nvPicPr>
        <p:blipFill>
          <a:blip r:embed="rId3"/>
          <a:stretch>
            <a:fillRect/>
          </a:stretch>
        </p:blipFill>
        <p:spPr>
          <a:xfrm>
            <a:off x="8479092" y="-10005"/>
            <a:ext cx="3749484" cy="2902826"/>
          </a:xfrm>
          <a:prstGeom prst="rect">
            <a:avLst/>
          </a:prstGeom>
        </p:spPr>
      </p:pic>
      <p:pic>
        <p:nvPicPr>
          <p:cNvPr id="5" name="Picture 4">
            <a:extLst>
              <a:ext uri="{FF2B5EF4-FFF2-40B4-BE49-F238E27FC236}">
                <a16:creationId xmlns:a16="http://schemas.microsoft.com/office/drawing/2014/main" id="{4FAE304C-5113-534A-8A60-E2C0F29407F0}"/>
              </a:ext>
            </a:extLst>
          </p:cNvPr>
          <p:cNvPicPr>
            <a:picLocks noChangeAspect="1"/>
          </p:cNvPicPr>
          <p:nvPr/>
        </p:nvPicPr>
        <p:blipFill>
          <a:blip r:embed="rId4"/>
          <a:stretch>
            <a:fillRect/>
          </a:stretch>
        </p:blipFill>
        <p:spPr>
          <a:xfrm>
            <a:off x="8153816" y="1418666"/>
            <a:ext cx="3880699" cy="2583090"/>
          </a:xfrm>
          <a:prstGeom prst="rect">
            <a:avLst/>
          </a:prstGeom>
        </p:spPr>
      </p:pic>
      <p:pic>
        <p:nvPicPr>
          <p:cNvPr id="7" name="Picture 6">
            <a:extLst>
              <a:ext uri="{FF2B5EF4-FFF2-40B4-BE49-F238E27FC236}">
                <a16:creationId xmlns:a16="http://schemas.microsoft.com/office/drawing/2014/main" id="{7E76653C-13D4-9D4D-A889-8F5B2B098DAC}"/>
              </a:ext>
            </a:extLst>
          </p:cNvPr>
          <p:cNvPicPr>
            <a:picLocks noChangeAspect="1"/>
          </p:cNvPicPr>
          <p:nvPr/>
        </p:nvPicPr>
        <p:blipFill>
          <a:blip r:embed="rId5"/>
          <a:stretch>
            <a:fillRect/>
          </a:stretch>
        </p:blipFill>
        <p:spPr>
          <a:xfrm>
            <a:off x="8679412" y="2644353"/>
            <a:ext cx="3549164" cy="2661873"/>
          </a:xfrm>
          <a:prstGeom prst="rect">
            <a:avLst/>
          </a:prstGeom>
        </p:spPr>
      </p:pic>
      <p:pic>
        <p:nvPicPr>
          <p:cNvPr id="6" name="Picture 5">
            <a:extLst>
              <a:ext uri="{FF2B5EF4-FFF2-40B4-BE49-F238E27FC236}">
                <a16:creationId xmlns:a16="http://schemas.microsoft.com/office/drawing/2014/main" id="{53B9E380-D0B6-1140-B48B-0412096ADB00}"/>
              </a:ext>
            </a:extLst>
          </p:cNvPr>
          <p:cNvPicPr>
            <a:picLocks noChangeAspect="1"/>
          </p:cNvPicPr>
          <p:nvPr/>
        </p:nvPicPr>
        <p:blipFill rotWithShape="1">
          <a:blip r:embed="rId6"/>
          <a:srcRect l="31889" r="10922"/>
          <a:stretch/>
        </p:blipFill>
        <p:spPr>
          <a:xfrm>
            <a:off x="7850029" y="4589157"/>
            <a:ext cx="4341971" cy="2277717"/>
          </a:xfrm>
          <a:prstGeom prst="rect">
            <a:avLst/>
          </a:prstGeom>
        </p:spPr>
      </p:pic>
      <p:pic>
        <p:nvPicPr>
          <p:cNvPr id="9" name="Picture 8">
            <a:extLst>
              <a:ext uri="{FF2B5EF4-FFF2-40B4-BE49-F238E27FC236}">
                <a16:creationId xmlns:a16="http://schemas.microsoft.com/office/drawing/2014/main" id="{2E85E517-B391-3D4A-988A-500DACFB36DF}"/>
              </a:ext>
            </a:extLst>
          </p:cNvPr>
          <p:cNvPicPr>
            <a:picLocks noChangeAspect="1"/>
          </p:cNvPicPr>
          <p:nvPr/>
        </p:nvPicPr>
        <p:blipFill>
          <a:blip r:embed="rId7"/>
          <a:stretch>
            <a:fillRect/>
          </a:stretch>
        </p:blipFill>
        <p:spPr>
          <a:xfrm>
            <a:off x="9026652" y="3010408"/>
            <a:ext cx="2877609" cy="3836812"/>
          </a:xfrm>
          <a:prstGeom prst="rect">
            <a:avLst/>
          </a:prstGeom>
        </p:spPr>
      </p:pic>
    </p:spTree>
    <p:extLst>
      <p:ext uri="{BB962C8B-B14F-4D97-AF65-F5344CB8AC3E}">
        <p14:creationId xmlns:p14="http://schemas.microsoft.com/office/powerpoint/2010/main" val="2088922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1" end="1"/>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childTnLst>
                                </p:cTn>
                              </p:par>
                              <p:par>
                                <p:cTn id="49" presetID="1" presetClass="exit" presetSubtype="0" fill="hold" nodeType="withEffect">
                                  <p:stCondLst>
                                    <p:cond delay="0"/>
                                  </p:stCondLst>
                                  <p:childTnLst>
                                    <p:set>
                                      <p:cBhvr>
                                        <p:cTn id="50" dur="1" fill="hold">
                                          <p:stCondLst>
                                            <p:cond delay="0"/>
                                          </p:stCondLst>
                                        </p:cTn>
                                        <p:tgtEl>
                                          <p:spTgt spid="6"/>
                                        </p:tgtEl>
                                        <p:attrNameLst>
                                          <p:attrName>style.visibility</p:attrName>
                                        </p:attrNameLst>
                                      </p:cBhvr>
                                      <p:to>
                                        <p:strVal val="hidden"/>
                                      </p:to>
                                    </p:set>
                                  </p:childTnLst>
                                </p:cTn>
                              </p:par>
                              <p:par>
                                <p:cTn id="51" presetID="1" presetClass="entr" presetSubtype="0" fill="hold" nodeType="withEffect">
                                  <p:stCondLst>
                                    <p:cond delay="0"/>
                                  </p:stCondLst>
                                  <p:childTnLst>
                                    <p:set>
                                      <p:cBhvr>
                                        <p:cTn id="5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F038207-D7DD-AC42-9AC1-351B34786410}"/>
              </a:ext>
            </a:extLst>
          </p:cNvPr>
          <p:cNvSpPr>
            <a:spLocks noGrp="1"/>
          </p:cNvSpPr>
          <p:nvPr>
            <p:ph type="sldNum" sz="quarter" idx="12"/>
          </p:nvPr>
        </p:nvSpPr>
        <p:spPr/>
        <p:txBody>
          <a:bodyPr/>
          <a:lstStyle/>
          <a:p>
            <a:fld id="{CBA4AC6D-9836-9F4A-961A-ECAC0CEAF37F}" type="slidenum">
              <a:rPr lang="en-US" smtClean="0"/>
              <a:t>30</a:t>
            </a:fld>
            <a:endParaRPr lang="en-US"/>
          </a:p>
        </p:txBody>
      </p:sp>
      <p:pic>
        <p:nvPicPr>
          <p:cNvPr id="3" name="Picture 2">
            <a:extLst>
              <a:ext uri="{FF2B5EF4-FFF2-40B4-BE49-F238E27FC236}">
                <a16:creationId xmlns:a16="http://schemas.microsoft.com/office/drawing/2014/main" id="{2F11C7E4-C385-9445-9C3B-87045AC9D646}"/>
              </a:ext>
            </a:extLst>
          </p:cNvPr>
          <p:cNvPicPr>
            <a:picLocks noChangeAspect="1"/>
          </p:cNvPicPr>
          <p:nvPr/>
        </p:nvPicPr>
        <p:blipFill rotWithShape="1">
          <a:blip r:embed="rId3"/>
          <a:srcRect l="5180" t="1991" r="5930" b="3889"/>
          <a:stretch/>
        </p:blipFill>
        <p:spPr>
          <a:xfrm>
            <a:off x="1892300" y="392113"/>
            <a:ext cx="7937500" cy="5682020"/>
          </a:xfrm>
          <a:prstGeom prst="rect">
            <a:avLst/>
          </a:prstGeom>
        </p:spPr>
      </p:pic>
    </p:spTree>
    <p:extLst>
      <p:ext uri="{BB962C8B-B14F-4D97-AF65-F5344CB8AC3E}">
        <p14:creationId xmlns:p14="http://schemas.microsoft.com/office/powerpoint/2010/main" val="112751309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66096-0D88-1747-9CAE-2DB4902A1CE4}"/>
              </a:ext>
            </a:extLst>
          </p:cNvPr>
          <p:cNvSpPr>
            <a:spLocks noGrp="1"/>
          </p:cNvSpPr>
          <p:nvPr>
            <p:ph type="title"/>
          </p:nvPr>
        </p:nvSpPr>
        <p:spPr/>
        <p:txBody>
          <a:bodyPr/>
          <a:lstStyle/>
          <a:p>
            <a:r>
              <a:rPr lang="en-US" dirty="0"/>
              <a:t>trash</a:t>
            </a:r>
          </a:p>
        </p:txBody>
      </p:sp>
      <p:sp>
        <p:nvSpPr>
          <p:cNvPr id="3" name="Content Placeholder 2">
            <a:extLst>
              <a:ext uri="{FF2B5EF4-FFF2-40B4-BE49-F238E27FC236}">
                <a16:creationId xmlns:a16="http://schemas.microsoft.com/office/drawing/2014/main" id="{A071AAB6-F43A-1943-9ED1-B7F1B5E3E0FE}"/>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B4B5F849-E857-5240-B3DC-2E1AFCEF917F}"/>
              </a:ext>
            </a:extLst>
          </p:cNvPr>
          <p:cNvSpPr>
            <a:spLocks noGrp="1"/>
          </p:cNvSpPr>
          <p:nvPr>
            <p:ph type="sldNum" sz="quarter" idx="12"/>
          </p:nvPr>
        </p:nvSpPr>
        <p:spPr/>
        <p:txBody>
          <a:bodyPr/>
          <a:lstStyle/>
          <a:p>
            <a:fld id="{CBA4AC6D-9836-9F4A-961A-ECAC0CEAF37F}" type="slidenum">
              <a:rPr lang="en-US" smtClean="0"/>
              <a:t>31</a:t>
            </a:fld>
            <a:endParaRPr lang="en-US"/>
          </a:p>
        </p:txBody>
      </p:sp>
      <p:grpSp>
        <p:nvGrpSpPr>
          <p:cNvPr id="5" name="Group 4">
            <a:extLst>
              <a:ext uri="{FF2B5EF4-FFF2-40B4-BE49-F238E27FC236}">
                <a16:creationId xmlns:a16="http://schemas.microsoft.com/office/drawing/2014/main" id="{A02346D7-64D7-134A-AC71-1766CDEE5567}"/>
              </a:ext>
            </a:extLst>
          </p:cNvPr>
          <p:cNvGrpSpPr/>
          <p:nvPr/>
        </p:nvGrpSpPr>
        <p:grpSpPr>
          <a:xfrm>
            <a:off x="219456" y="5870448"/>
            <a:ext cx="2432304" cy="1035284"/>
            <a:chOff x="219456" y="5870448"/>
            <a:chExt cx="2432304" cy="1035284"/>
          </a:xfrm>
        </p:grpSpPr>
        <p:cxnSp>
          <p:nvCxnSpPr>
            <p:cNvPr id="6" name="Straight Connector 5">
              <a:extLst>
                <a:ext uri="{FF2B5EF4-FFF2-40B4-BE49-F238E27FC236}">
                  <a16:creationId xmlns:a16="http://schemas.microsoft.com/office/drawing/2014/main" id="{240F0DC7-3962-3945-93DD-EA41D2E6D3B9}"/>
                </a:ext>
              </a:extLst>
            </p:cNvPr>
            <p:cNvCxnSpPr/>
            <p:nvPr/>
          </p:nvCxnSpPr>
          <p:spPr>
            <a:xfrm>
              <a:off x="219456" y="6382512"/>
              <a:ext cx="2432304" cy="0"/>
            </a:xfrm>
            <a:prstGeom prst="line">
              <a:avLst/>
            </a:prstGeom>
            <a:ln w="15875">
              <a:solidFill>
                <a:srgbClr val="E94C00"/>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A33E8884-555B-B54D-8E2E-950F15D16421}"/>
                </a:ext>
              </a:extLst>
            </p:cNvPr>
            <p:cNvSpPr/>
            <p:nvPr/>
          </p:nvSpPr>
          <p:spPr>
            <a:xfrm>
              <a:off x="402336" y="6382512"/>
              <a:ext cx="1524776" cy="523220"/>
            </a:xfrm>
            <a:prstGeom prst="rect">
              <a:avLst/>
            </a:prstGeom>
          </p:spPr>
          <p:txBody>
            <a:bodyPr wrap="none">
              <a:spAutoFit/>
            </a:bodyPr>
            <a:lstStyle/>
            <a:p>
              <a:r>
                <a:rPr lang="en-US" sz="2800" dirty="0">
                  <a:solidFill>
                    <a:srgbClr val="E94C00"/>
                  </a:solidFill>
                  <a:latin typeface="DaunPenh" pitchFamily="2" charset="0"/>
                  <a:cs typeface="DaunPenh" pitchFamily="2" charset="0"/>
                </a:rPr>
                <a:t>Initial results</a:t>
              </a:r>
              <a:endParaRPr lang="en-US" sz="2800" dirty="0">
                <a:solidFill>
                  <a:srgbClr val="E94C00"/>
                </a:solidFill>
              </a:endParaRPr>
            </a:p>
          </p:txBody>
        </p:sp>
        <p:cxnSp>
          <p:nvCxnSpPr>
            <p:cNvPr id="8" name="Straight Connector 7">
              <a:extLst>
                <a:ext uri="{FF2B5EF4-FFF2-40B4-BE49-F238E27FC236}">
                  <a16:creationId xmlns:a16="http://schemas.microsoft.com/office/drawing/2014/main" id="{DEFC59B2-41AD-4248-BF69-0D350CA43704}"/>
                </a:ext>
              </a:extLst>
            </p:cNvPr>
            <p:cNvCxnSpPr>
              <a:cxnSpLocks/>
            </p:cNvCxnSpPr>
            <p:nvPr/>
          </p:nvCxnSpPr>
          <p:spPr>
            <a:xfrm>
              <a:off x="365760" y="5870448"/>
              <a:ext cx="0" cy="987552"/>
            </a:xfrm>
            <a:prstGeom prst="line">
              <a:avLst/>
            </a:prstGeom>
            <a:ln w="15875">
              <a:solidFill>
                <a:srgbClr val="E94C00"/>
              </a:solidFill>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102341A1-7AC3-134B-960B-9462166AA052}"/>
              </a:ext>
            </a:extLst>
          </p:cNvPr>
          <p:cNvGrpSpPr/>
          <p:nvPr/>
        </p:nvGrpSpPr>
        <p:grpSpPr>
          <a:xfrm>
            <a:off x="4906168" y="1690688"/>
            <a:ext cx="6572600" cy="4371655"/>
            <a:chOff x="4906168" y="1690688"/>
            <a:chExt cx="6572600" cy="4371655"/>
          </a:xfrm>
        </p:grpSpPr>
        <p:grpSp>
          <p:nvGrpSpPr>
            <p:cNvPr id="10" name="קבוצה 29">
              <a:extLst>
                <a:ext uri="{FF2B5EF4-FFF2-40B4-BE49-F238E27FC236}">
                  <a16:creationId xmlns:a16="http://schemas.microsoft.com/office/drawing/2014/main" id="{509BCD13-F4D4-7944-B76D-5CBE1952BFF8}"/>
                </a:ext>
              </a:extLst>
            </p:cNvPr>
            <p:cNvGrpSpPr/>
            <p:nvPr/>
          </p:nvGrpSpPr>
          <p:grpSpPr>
            <a:xfrm>
              <a:off x="4906168" y="1690688"/>
              <a:ext cx="6572600" cy="4371655"/>
              <a:chOff x="2488636" y="1178663"/>
              <a:chExt cx="6572600" cy="4371655"/>
            </a:xfrm>
          </p:grpSpPr>
          <p:sp>
            <p:nvSpPr>
              <p:cNvPr id="12" name="מלבן 14">
                <a:extLst>
                  <a:ext uri="{FF2B5EF4-FFF2-40B4-BE49-F238E27FC236}">
                    <a16:creationId xmlns:a16="http://schemas.microsoft.com/office/drawing/2014/main" id="{0DA43AFF-B9C8-BF4B-83AD-8E3CE8CDD1B8}"/>
                  </a:ext>
                </a:extLst>
              </p:cNvPr>
              <p:cNvSpPr/>
              <p:nvPr/>
            </p:nvSpPr>
            <p:spPr>
              <a:xfrm>
                <a:off x="2488636" y="1180112"/>
                <a:ext cx="6445814" cy="43702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dirty="0"/>
              </a:p>
            </p:txBody>
          </p:sp>
          <p:pic>
            <p:nvPicPr>
              <p:cNvPr id="13" name="תמונה 9">
                <a:extLst>
                  <a:ext uri="{FF2B5EF4-FFF2-40B4-BE49-F238E27FC236}">
                    <a16:creationId xmlns:a16="http://schemas.microsoft.com/office/drawing/2014/main" id="{37817E5E-C12C-A543-B22A-59276530069B}"/>
                  </a:ext>
                </a:extLst>
              </p:cNvPr>
              <p:cNvPicPr>
                <a:picLocks noChangeAspect="1"/>
              </p:cNvPicPr>
              <p:nvPr/>
            </p:nvPicPr>
            <p:blipFill>
              <a:blip r:embed="rId2"/>
              <a:stretch>
                <a:fillRect/>
              </a:stretch>
            </p:blipFill>
            <p:spPr>
              <a:xfrm>
                <a:off x="6955365" y="1242360"/>
                <a:ext cx="2105871" cy="1806573"/>
              </a:xfrm>
              <a:prstGeom prst="rect">
                <a:avLst/>
              </a:prstGeom>
            </p:spPr>
          </p:pic>
          <p:sp>
            <p:nvSpPr>
              <p:cNvPr id="14" name="אליפסה 10">
                <a:extLst>
                  <a:ext uri="{FF2B5EF4-FFF2-40B4-BE49-F238E27FC236}">
                    <a16:creationId xmlns:a16="http://schemas.microsoft.com/office/drawing/2014/main" id="{E1BD1185-7269-E746-A3EE-663155243E89}"/>
                  </a:ext>
                </a:extLst>
              </p:cNvPr>
              <p:cNvSpPr/>
              <p:nvPr/>
            </p:nvSpPr>
            <p:spPr>
              <a:xfrm>
                <a:off x="7184262" y="2678607"/>
                <a:ext cx="70306" cy="69298"/>
              </a:xfrm>
              <a:prstGeom prst="ellipse">
                <a:avLst/>
              </a:prstGeom>
              <a:solidFill>
                <a:srgbClr val="FF0000"/>
              </a:solid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5" name="אליפסה 11">
                <a:extLst>
                  <a:ext uri="{FF2B5EF4-FFF2-40B4-BE49-F238E27FC236}">
                    <a16:creationId xmlns:a16="http://schemas.microsoft.com/office/drawing/2014/main" id="{75C9B745-C58B-3149-AD93-E3457AD5409D}"/>
                  </a:ext>
                </a:extLst>
              </p:cNvPr>
              <p:cNvSpPr/>
              <p:nvPr/>
            </p:nvSpPr>
            <p:spPr>
              <a:xfrm>
                <a:off x="7596756" y="1814891"/>
                <a:ext cx="70306" cy="69298"/>
              </a:xfrm>
              <a:prstGeom prst="ellipse">
                <a:avLst/>
              </a:prstGeom>
              <a:solidFill>
                <a:srgbClr val="FF0000"/>
              </a:solid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6" name="אליפסה 12">
                <a:extLst>
                  <a:ext uri="{FF2B5EF4-FFF2-40B4-BE49-F238E27FC236}">
                    <a16:creationId xmlns:a16="http://schemas.microsoft.com/office/drawing/2014/main" id="{D187021C-E53F-CC44-9E15-CFF364901C5E}"/>
                  </a:ext>
                </a:extLst>
              </p:cNvPr>
              <p:cNvSpPr/>
              <p:nvPr/>
            </p:nvSpPr>
            <p:spPr>
              <a:xfrm>
                <a:off x="8008301" y="2578023"/>
                <a:ext cx="70306" cy="69298"/>
              </a:xfrm>
              <a:prstGeom prst="ellipse">
                <a:avLst/>
              </a:prstGeom>
              <a:solidFill>
                <a:srgbClr val="FF0000"/>
              </a:solid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nvGrpSpPr>
              <p:cNvPr id="17" name="קבוצה 28">
                <a:extLst>
                  <a:ext uri="{FF2B5EF4-FFF2-40B4-BE49-F238E27FC236}">
                    <a16:creationId xmlns:a16="http://schemas.microsoft.com/office/drawing/2014/main" id="{59A4885F-277D-A14A-8C9F-A3D1F7F73B70}"/>
                  </a:ext>
                </a:extLst>
              </p:cNvPr>
              <p:cNvGrpSpPr/>
              <p:nvPr/>
            </p:nvGrpSpPr>
            <p:grpSpPr>
              <a:xfrm>
                <a:off x="6970995" y="3355159"/>
                <a:ext cx="2050113" cy="1805197"/>
                <a:chOff x="9533343" y="3164200"/>
                <a:chExt cx="2050113" cy="1805197"/>
              </a:xfrm>
            </p:grpSpPr>
            <p:pic>
              <p:nvPicPr>
                <p:cNvPr id="24" name="תמונה 25">
                  <a:extLst>
                    <a:ext uri="{FF2B5EF4-FFF2-40B4-BE49-F238E27FC236}">
                      <a16:creationId xmlns:a16="http://schemas.microsoft.com/office/drawing/2014/main" id="{E38368D2-5F6A-4146-BE06-0ECF07C22992}"/>
                    </a:ext>
                  </a:extLst>
                </p:cNvPr>
                <p:cNvPicPr>
                  <a:picLocks noChangeAspect="1"/>
                </p:cNvPicPr>
                <p:nvPr/>
              </p:nvPicPr>
              <p:blipFill>
                <a:blip r:embed="rId3"/>
                <a:stretch>
                  <a:fillRect/>
                </a:stretch>
              </p:blipFill>
              <p:spPr>
                <a:xfrm>
                  <a:off x="9533343" y="3164200"/>
                  <a:ext cx="2050113" cy="1805197"/>
                </a:xfrm>
                <a:prstGeom prst="rect">
                  <a:avLst/>
                </a:prstGeom>
              </p:spPr>
            </p:pic>
            <p:sp>
              <p:nvSpPr>
                <p:cNvPr id="25" name="אליפסה 27">
                  <a:extLst>
                    <a:ext uri="{FF2B5EF4-FFF2-40B4-BE49-F238E27FC236}">
                      <a16:creationId xmlns:a16="http://schemas.microsoft.com/office/drawing/2014/main" id="{352B766F-5941-0C42-B5E1-80E30E3FC2BE}"/>
                    </a:ext>
                  </a:extLst>
                </p:cNvPr>
                <p:cNvSpPr/>
                <p:nvPr/>
              </p:nvSpPr>
              <p:spPr>
                <a:xfrm>
                  <a:off x="10153626" y="4254420"/>
                  <a:ext cx="70306" cy="69298"/>
                </a:xfrm>
                <a:prstGeom prst="ellipse">
                  <a:avLst/>
                </a:prstGeom>
                <a:solidFill>
                  <a:srgbClr val="FF0000"/>
                </a:solid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pic>
            <p:nvPicPr>
              <p:cNvPr id="18" name="תמונה 4">
                <a:extLst>
                  <a:ext uri="{FF2B5EF4-FFF2-40B4-BE49-F238E27FC236}">
                    <a16:creationId xmlns:a16="http://schemas.microsoft.com/office/drawing/2014/main" id="{9471640C-A755-4340-AD5A-302B07CA35B0}"/>
                  </a:ext>
                </a:extLst>
              </p:cNvPr>
              <p:cNvPicPr>
                <a:picLocks noChangeAspect="1"/>
              </p:cNvPicPr>
              <p:nvPr/>
            </p:nvPicPr>
            <p:blipFill rotWithShape="1">
              <a:blip r:embed="rId4"/>
              <a:srcRect l="673" r="3381"/>
              <a:stretch/>
            </p:blipFill>
            <p:spPr>
              <a:xfrm>
                <a:off x="2537460" y="1178663"/>
                <a:ext cx="4306927" cy="4370206"/>
              </a:xfrm>
              <a:prstGeom prst="rect">
                <a:avLst/>
              </a:prstGeom>
            </p:spPr>
          </p:pic>
          <p:sp>
            <p:nvSpPr>
              <p:cNvPr id="19" name="TextBox 18">
                <a:extLst>
                  <a:ext uri="{FF2B5EF4-FFF2-40B4-BE49-F238E27FC236}">
                    <a16:creationId xmlns:a16="http://schemas.microsoft.com/office/drawing/2014/main" id="{66FD5A2A-AFBD-DD46-908C-D9C7B059F892}"/>
                  </a:ext>
                </a:extLst>
              </p:cNvPr>
              <p:cNvSpPr txBox="1"/>
              <p:nvPr/>
            </p:nvSpPr>
            <p:spPr>
              <a:xfrm>
                <a:off x="5375231" y="3050521"/>
                <a:ext cx="776483" cy="276999"/>
              </a:xfrm>
              <a:prstGeom prst="rect">
                <a:avLst/>
              </a:prstGeom>
              <a:solidFill>
                <a:schemeClr val="tx1"/>
              </a:solidFill>
            </p:spPr>
            <p:txBody>
              <a:bodyPr wrap="square" tIns="0" bIns="0" rtlCol="1">
                <a:spAutoFit/>
              </a:bodyPr>
              <a:lstStyle/>
              <a:p>
                <a:pPr algn="ctr"/>
                <a:r>
                  <a:rPr lang="en-US" dirty="0">
                    <a:solidFill>
                      <a:schemeClr val="bg1"/>
                    </a:solidFill>
                  </a:rPr>
                  <a:t>PCX</a:t>
                </a:r>
                <a:endParaRPr lang="he-IL" dirty="0">
                  <a:solidFill>
                    <a:schemeClr val="bg1"/>
                  </a:solidFill>
                </a:endParaRPr>
              </a:p>
            </p:txBody>
          </p:sp>
          <p:sp>
            <p:nvSpPr>
              <p:cNvPr id="20" name="TextBox 19">
                <a:extLst>
                  <a:ext uri="{FF2B5EF4-FFF2-40B4-BE49-F238E27FC236}">
                    <a16:creationId xmlns:a16="http://schemas.microsoft.com/office/drawing/2014/main" id="{07196805-DE05-4D4D-8435-C592D1ED4A61}"/>
                  </a:ext>
                </a:extLst>
              </p:cNvPr>
              <p:cNvSpPr txBox="1"/>
              <p:nvPr/>
            </p:nvSpPr>
            <p:spPr>
              <a:xfrm>
                <a:off x="3241219" y="3040111"/>
                <a:ext cx="672622" cy="276999"/>
              </a:xfrm>
              <a:prstGeom prst="rect">
                <a:avLst/>
              </a:prstGeom>
              <a:solidFill>
                <a:schemeClr val="tx1"/>
              </a:solidFill>
            </p:spPr>
            <p:txBody>
              <a:bodyPr wrap="square" tIns="0" bIns="0" rtlCol="1">
                <a:spAutoFit/>
              </a:bodyPr>
              <a:lstStyle/>
              <a:p>
                <a:pPr algn="ctr"/>
                <a:r>
                  <a:rPr lang="en-US" dirty="0">
                    <a:solidFill>
                      <a:schemeClr val="bg1"/>
                    </a:solidFill>
                  </a:rPr>
                  <a:t>SBX</a:t>
                </a:r>
                <a:endParaRPr lang="he-IL" dirty="0">
                  <a:solidFill>
                    <a:schemeClr val="bg1"/>
                  </a:solidFill>
                </a:endParaRPr>
              </a:p>
            </p:txBody>
          </p:sp>
          <p:sp>
            <p:nvSpPr>
              <p:cNvPr id="21" name="TextBox 20">
                <a:extLst>
                  <a:ext uri="{FF2B5EF4-FFF2-40B4-BE49-F238E27FC236}">
                    <a16:creationId xmlns:a16="http://schemas.microsoft.com/office/drawing/2014/main" id="{02C29CA2-7C6F-874D-965F-4935411BB580}"/>
                  </a:ext>
                </a:extLst>
              </p:cNvPr>
              <p:cNvSpPr txBox="1"/>
              <p:nvPr/>
            </p:nvSpPr>
            <p:spPr>
              <a:xfrm>
                <a:off x="3137358" y="5177109"/>
                <a:ext cx="880344" cy="276999"/>
              </a:xfrm>
              <a:prstGeom prst="rect">
                <a:avLst/>
              </a:prstGeom>
              <a:solidFill>
                <a:schemeClr val="tx1"/>
              </a:solidFill>
            </p:spPr>
            <p:txBody>
              <a:bodyPr wrap="square" tIns="0" bIns="0" rtlCol="1">
                <a:spAutoFit/>
              </a:bodyPr>
              <a:lstStyle/>
              <a:p>
                <a:pPr algn="ctr"/>
                <a:r>
                  <a:rPr lang="en-US" dirty="0">
                    <a:solidFill>
                      <a:schemeClr val="bg1"/>
                    </a:solidFill>
                  </a:rPr>
                  <a:t>UNDX</a:t>
                </a:r>
                <a:endParaRPr lang="he-IL" dirty="0">
                  <a:solidFill>
                    <a:schemeClr val="bg1"/>
                  </a:solidFill>
                </a:endParaRPr>
              </a:p>
            </p:txBody>
          </p:sp>
          <p:sp>
            <p:nvSpPr>
              <p:cNvPr id="22" name="TextBox 21">
                <a:extLst>
                  <a:ext uri="{FF2B5EF4-FFF2-40B4-BE49-F238E27FC236}">
                    <a16:creationId xmlns:a16="http://schemas.microsoft.com/office/drawing/2014/main" id="{FEC6B01E-DF21-7E45-9B6F-14443EE0FF31}"/>
                  </a:ext>
                </a:extLst>
              </p:cNvPr>
              <p:cNvSpPr txBox="1"/>
              <p:nvPr/>
            </p:nvSpPr>
            <p:spPr>
              <a:xfrm>
                <a:off x="5271371" y="5169353"/>
                <a:ext cx="880344" cy="276999"/>
              </a:xfrm>
              <a:prstGeom prst="rect">
                <a:avLst/>
              </a:prstGeom>
              <a:solidFill>
                <a:schemeClr val="tx1"/>
              </a:solidFill>
            </p:spPr>
            <p:txBody>
              <a:bodyPr wrap="square" tIns="0" bIns="0" rtlCol="1">
                <a:spAutoFit/>
              </a:bodyPr>
              <a:lstStyle/>
              <a:p>
                <a:pPr algn="ctr"/>
                <a:r>
                  <a:rPr lang="en-US" dirty="0">
                    <a:solidFill>
                      <a:schemeClr val="bg1"/>
                    </a:solidFill>
                  </a:rPr>
                  <a:t>SPX</a:t>
                </a:r>
                <a:endParaRPr lang="he-IL" dirty="0">
                  <a:solidFill>
                    <a:schemeClr val="bg1"/>
                  </a:solidFill>
                </a:endParaRPr>
              </a:p>
            </p:txBody>
          </p:sp>
          <p:sp>
            <p:nvSpPr>
              <p:cNvPr id="23" name="TextBox 22">
                <a:extLst>
                  <a:ext uri="{FF2B5EF4-FFF2-40B4-BE49-F238E27FC236}">
                    <a16:creationId xmlns:a16="http://schemas.microsoft.com/office/drawing/2014/main" id="{DC17AC91-6FD4-9E41-B831-AD05A7ABAD22}"/>
                  </a:ext>
                </a:extLst>
              </p:cNvPr>
              <p:cNvSpPr txBox="1"/>
              <p:nvPr/>
            </p:nvSpPr>
            <p:spPr>
              <a:xfrm>
                <a:off x="7693307" y="5177108"/>
                <a:ext cx="605488" cy="276999"/>
              </a:xfrm>
              <a:prstGeom prst="rect">
                <a:avLst/>
              </a:prstGeom>
              <a:solidFill>
                <a:schemeClr val="tx1"/>
              </a:solidFill>
            </p:spPr>
            <p:txBody>
              <a:bodyPr wrap="square" tIns="0" bIns="0" rtlCol="1">
                <a:spAutoFit/>
              </a:bodyPr>
              <a:lstStyle/>
              <a:p>
                <a:pPr algn="ctr"/>
                <a:r>
                  <a:rPr lang="en-US" dirty="0">
                    <a:solidFill>
                      <a:schemeClr val="bg1"/>
                    </a:solidFill>
                  </a:rPr>
                  <a:t>UM</a:t>
                </a:r>
                <a:endParaRPr lang="he-IL" dirty="0">
                  <a:solidFill>
                    <a:schemeClr val="bg1"/>
                  </a:solidFill>
                </a:endParaRPr>
              </a:p>
            </p:txBody>
          </p:sp>
        </p:grpSp>
        <p:sp>
          <p:nvSpPr>
            <p:cNvPr id="11" name="TextBox 10">
              <a:extLst>
                <a:ext uri="{FF2B5EF4-FFF2-40B4-BE49-F238E27FC236}">
                  <a16:creationId xmlns:a16="http://schemas.microsoft.com/office/drawing/2014/main" id="{E37996D2-D016-AA4F-BCA8-05E7D107C7D5}"/>
                </a:ext>
              </a:extLst>
            </p:cNvPr>
            <p:cNvSpPr txBox="1"/>
            <p:nvPr/>
          </p:nvSpPr>
          <p:spPr>
            <a:xfrm>
              <a:off x="10063030" y="3576834"/>
              <a:ext cx="672622" cy="276999"/>
            </a:xfrm>
            <a:prstGeom prst="rect">
              <a:avLst/>
            </a:prstGeom>
            <a:solidFill>
              <a:schemeClr val="tx1"/>
            </a:solidFill>
          </p:spPr>
          <p:txBody>
            <a:bodyPr wrap="square" tIns="0" bIns="0" rtlCol="1">
              <a:spAutoFit/>
            </a:bodyPr>
            <a:lstStyle/>
            <a:p>
              <a:pPr algn="ctr"/>
              <a:r>
                <a:rPr lang="en-US" dirty="0">
                  <a:solidFill>
                    <a:schemeClr val="bg1"/>
                  </a:solidFill>
                </a:rPr>
                <a:t>DE</a:t>
              </a:r>
              <a:endParaRPr lang="he-IL" dirty="0">
                <a:solidFill>
                  <a:schemeClr val="bg1"/>
                </a:solidFill>
              </a:endParaRPr>
            </a:p>
          </p:txBody>
        </p:sp>
      </p:grpSp>
    </p:spTree>
    <p:extLst>
      <p:ext uri="{BB962C8B-B14F-4D97-AF65-F5344CB8AC3E}">
        <p14:creationId xmlns:p14="http://schemas.microsoft.com/office/powerpoint/2010/main" val="27754565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2F7C2F-9425-0D42-903B-F3CB6AEB44AE}"/>
              </a:ext>
            </a:extLst>
          </p:cNvPr>
          <p:cNvSpPr>
            <a:spLocks noGrp="1"/>
          </p:cNvSpPr>
          <p:nvPr>
            <p:ph type="title"/>
          </p:nvPr>
        </p:nvSpPr>
        <p:spPr/>
        <p:txBody>
          <a:bodyPr>
            <a:normAutofit/>
          </a:bodyPr>
          <a:lstStyle/>
          <a:p>
            <a:r>
              <a:rPr lang="en-US" sz="7200" dirty="0">
                <a:solidFill>
                  <a:schemeClr val="tx1">
                    <a:lumMod val="85000"/>
                    <a:lumOff val="15000"/>
                  </a:schemeClr>
                </a:solidFill>
                <a:latin typeface="DaunPenh" pitchFamily="2" charset="0"/>
                <a:cs typeface="DaunPenh" pitchFamily="2" charset="0"/>
              </a:rPr>
              <a:t>Representation in time and in space</a:t>
            </a:r>
          </a:p>
        </p:txBody>
      </p:sp>
      <p:sp>
        <p:nvSpPr>
          <p:cNvPr id="3" name="Content Placeholder 2">
            <a:extLst>
              <a:ext uri="{FF2B5EF4-FFF2-40B4-BE49-F238E27FC236}">
                <a16:creationId xmlns:a16="http://schemas.microsoft.com/office/drawing/2014/main" id="{05711C39-FE9E-4F45-B19B-789DF88C829B}"/>
              </a:ext>
            </a:extLst>
          </p:cNvPr>
          <p:cNvSpPr>
            <a:spLocks noGrp="1"/>
          </p:cNvSpPr>
          <p:nvPr>
            <p:ph idx="1"/>
          </p:nvPr>
        </p:nvSpPr>
        <p:spPr>
          <a:xfrm>
            <a:off x="687324" y="1942183"/>
            <a:ext cx="5891784" cy="4351338"/>
          </a:xfrm>
        </p:spPr>
        <p:txBody>
          <a:bodyPr>
            <a:normAutofit/>
          </a:bodyPr>
          <a:lstStyle/>
          <a:p>
            <a:pPr algn="just"/>
            <a:r>
              <a:rPr lang="en-US" sz="3000" dirty="0">
                <a:solidFill>
                  <a:schemeClr val="tx1">
                    <a:lumMod val="85000"/>
                    <a:lumOff val="15000"/>
                  </a:schemeClr>
                </a:solidFill>
                <a:latin typeface="DaunPenh" pitchFamily="2" charset="0"/>
                <a:cs typeface="DaunPenh" pitchFamily="2" charset="0"/>
              </a:rPr>
              <a:t>IDW, KRIGING interpolation, LUR models</a:t>
            </a:r>
            <a:endParaRPr lang="he-IL" sz="3000" dirty="0">
              <a:solidFill>
                <a:schemeClr val="tx1">
                  <a:lumMod val="85000"/>
                  <a:lumOff val="15000"/>
                </a:schemeClr>
              </a:solidFill>
              <a:latin typeface="DaunPenh" pitchFamily="2" charset="0"/>
              <a:cs typeface="DaunPenh" pitchFamily="2" charset="0"/>
            </a:endParaRPr>
          </a:p>
          <a:p>
            <a:pPr algn="just"/>
            <a:endParaRPr lang="en-US" sz="3000" dirty="0">
              <a:solidFill>
                <a:schemeClr val="tx1">
                  <a:lumMod val="85000"/>
                  <a:lumOff val="15000"/>
                </a:schemeClr>
              </a:solidFill>
              <a:latin typeface="DaunPenh" pitchFamily="2" charset="0"/>
              <a:cs typeface="DaunPenh" pitchFamily="2" charset="0"/>
            </a:endParaRPr>
          </a:p>
          <a:p>
            <a:pPr algn="just"/>
            <a:r>
              <a:rPr lang="en-US" sz="3000" dirty="0">
                <a:solidFill>
                  <a:schemeClr val="tx1">
                    <a:lumMod val="85000"/>
                    <a:lumOff val="15000"/>
                  </a:schemeClr>
                </a:solidFill>
                <a:latin typeface="DaunPenh" pitchFamily="2" charset="0"/>
                <a:cs typeface="DaunPenh" pitchFamily="2" charset="0"/>
              </a:rPr>
              <a:t>Atmospheric Transport and Dispersion (ATD) models</a:t>
            </a:r>
            <a:endParaRPr lang="he-IL" sz="3000" dirty="0">
              <a:solidFill>
                <a:schemeClr val="tx1">
                  <a:lumMod val="85000"/>
                  <a:lumOff val="15000"/>
                </a:schemeClr>
              </a:solidFill>
              <a:latin typeface="DaunPenh" pitchFamily="2" charset="0"/>
              <a:cs typeface="DaunPenh" pitchFamily="2" charset="0"/>
            </a:endParaRPr>
          </a:p>
          <a:p>
            <a:pPr algn="just"/>
            <a:endParaRPr lang="en-US" sz="3000" dirty="0">
              <a:solidFill>
                <a:schemeClr val="tx1">
                  <a:lumMod val="85000"/>
                  <a:lumOff val="15000"/>
                </a:schemeClr>
              </a:solidFill>
              <a:latin typeface="DaunPenh" pitchFamily="2" charset="0"/>
              <a:cs typeface="DaunPenh" pitchFamily="2" charset="0"/>
            </a:endParaRPr>
          </a:p>
          <a:p>
            <a:pPr algn="just"/>
            <a:r>
              <a:rPr lang="en-US" sz="3000" dirty="0">
                <a:solidFill>
                  <a:schemeClr val="tx1">
                    <a:lumMod val="85000"/>
                    <a:lumOff val="15000"/>
                  </a:schemeClr>
                </a:solidFill>
                <a:latin typeface="DaunPenh" pitchFamily="2" charset="0"/>
                <a:cs typeface="DaunPenh" pitchFamily="2" charset="0"/>
              </a:rPr>
              <a:t>Knowledge on weather, location and quantity of the released pollutant is needed for ATD. If absent – STE can be applied</a:t>
            </a:r>
            <a:endParaRPr lang="he-IL" sz="3000" dirty="0">
              <a:solidFill>
                <a:schemeClr val="tx1">
                  <a:lumMod val="85000"/>
                  <a:lumOff val="15000"/>
                </a:schemeClr>
              </a:solidFill>
              <a:latin typeface="DaunPenh" pitchFamily="2" charset="0"/>
              <a:cs typeface="DaunPenh" pitchFamily="2" charset="0"/>
            </a:endParaRPr>
          </a:p>
          <a:p>
            <a:endParaRPr lang="en-US" sz="3000" dirty="0"/>
          </a:p>
        </p:txBody>
      </p:sp>
      <p:sp>
        <p:nvSpPr>
          <p:cNvPr id="4" name="Slide Number Placeholder 3">
            <a:extLst>
              <a:ext uri="{FF2B5EF4-FFF2-40B4-BE49-F238E27FC236}">
                <a16:creationId xmlns:a16="http://schemas.microsoft.com/office/drawing/2014/main" id="{0DEFC1E7-3B52-D649-9838-EFF5AEFD0E5D}"/>
              </a:ext>
            </a:extLst>
          </p:cNvPr>
          <p:cNvSpPr>
            <a:spLocks noGrp="1"/>
          </p:cNvSpPr>
          <p:nvPr>
            <p:ph type="sldNum" sz="quarter" idx="12"/>
          </p:nvPr>
        </p:nvSpPr>
        <p:spPr/>
        <p:txBody>
          <a:bodyPr/>
          <a:lstStyle/>
          <a:p>
            <a:fld id="{CBA4AC6D-9836-9F4A-961A-ECAC0CEAF37F}" type="slidenum">
              <a:rPr lang="en-US" smtClean="0"/>
              <a:t>4</a:t>
            </a:fld>
            <a:endParaRPr lang="en-US"/>
          </a:p>
        </p:txBody>
      </p:sp>
      <p:grpSp>
        <p:nvGrpSpPr>
          <p:cNvPr id="5" name="Group 4">
            <a:extLst>
              <a:ext uri="{FF2B5EF4-FFF2-40B4-BE49-F238E27FC236}">
                <a16:creationId xmlns:a16="http://schemas.microsoft.com/office/drawing/2014/main" id="{ABA8B979-E8AF-E547-8709-6BBF1CF688ED}"/>
              </a:ext>
            </a:extLst>
          </p:cNvPr>
          <p:cNvGrpSpPr/>
          <p:nvPr/>
        </p:nvGrpSpPr>
        <p:grpSpPr>
          <a:xfrm>
            <a:off x="9433560" y="6293521"/>
            <a:ext cx="2432304" cy="523220"/>
            <a:chOff x="219456" y="6382512"/>
            <a:chExt cx="2432304" cy="523220"/>
          </a:xfrm>
        </p:grpSpPr>
        <p:cxnSp>
          <p:nvCxnSpPr>
            <p:cNvPr id="6" name="Straight Connector 5">
              <a:extLst>
                <a:ext uri="{FF2B5EF4-FFF2-40B4-BE49-F238E27FC236}">
                  <a16:creationId xmlns:a16="http://schemas.microsoft.com/office/drawing/2014/main" id="{F81F9C4C-C26A-9741-988F-B0C89E911C0A}"/>
                </a:ext>
              </a:extLst>
            </p:cNvPr>
            <p:cNvCxnSpPr/>
            <p:nvPr/>
          </p:nvCxnSpPr>
          <p:spPr>
            <a:xfrm>
              <a:off x="219456" y="6382512"/>
              <a:ext cx="2432304" cy="0"/>
            </a:xfrm>
            <a:prstGeom prst="line">
              <a:avLst/>
            </a:prstGeom>
            <a:ln w="15875">
              <a:solidFill>
                <a:srgbClr val="E94C00"/>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571CBD4E-72F4-5C4D-91C3-5B65A571177C}"/>
                </a:ext>
              </a:extLst>
            </p:cNvPr>
            <p:cNvSpPr/>
            <p:nvPr/>
          </p:nvSpPr>
          <p:spPr>
            <a:xfrm>
              <a:off x="402336" y="6382512"/>
              <a:ext cx="1462260" cy="523220"/>
            </a:xfrm>
            <a:prstGeom prst="rect">
              <a:avLst/>
            </a:prstGeom>
          </p:spPr>
          <p:txBody>
            <a:bodyPr wrap="none">
              <a:spAutoFit/>
            </a:bodyPr>
            <a:lstStyle/>
            <a:p>
              <a:r>
                <a:rPr lang="en-US" sz="2800" dirty="0">
                  <a:solidFill>
                    <a:srgbClr val="E94C00"/>
                  </a:solidFill>
                  <a:latin typeface="DaunPenh" pitchFamily="2" charset="0"/>
                  <a:cs typeface="DaunPenh" pitchFamily="2" charset="0"/>
                </a:rPr>
                <a:t>Introduction</a:t>
              </a:r>
              <a:endParaRPr lang="en-US" sz="2800" dirty="0">
                <a:solidFill>
                  <a:srgbClr val="E94C00"/>
                </a:solidFill>
              </a:endParaRPr>
            </a:p>
          </p:txBody>
        </p:sp>
      </p:grpSp>
      <p:grpSp>
        <p:nvGrpSpPr>
          <p:cNvPr id="39" name="Group 38">
            <a:extLst>
              <a:ext uri="{FF2B5EF4-FFF2-40B4-BE49-F238E27FC236}">
                <a16:creationId xmlns:a16="http://schemas.microsoft.com/office/drawing/2014/main" id="{6988C67A-51E0-DC43-AD87-F4C73ACF9A24}"/>
              </a:ext>
            </a:extLst>
          </p:cNvPr>
          <p:cNvGrpSpPr/>
          <p:nvPr/>
        </p:nvGrpSpPr>
        <p:grpSpPr>
          <a:xfrm>
            <a:off x="6912522" y="2086562"/>
            <a:ext cx="4953342" cy="3312408"/>
            <a:chOff x="7504813" y="1536205"/>
            <a:chExt cx="4532501" cy="2971859"/>
          </a:xfrm>
        </p:grpSpPr>
        <p:pic>
          <p:nvPicPr>
            <p:cNvPr id="36" name="Picture 35">
              <a:extLst>
                <a:ext uri="{FF2B5EF4-FFF2-40B4-BE49-F238E27FC236}">
                  <a16:creationId xmlns:a16="http://schemas.microsoft.com/office/drawing/2014/main" id="{C518CFFE-2D03-4649-84D2-D2065331A2C2}"/>
                </a:ext>
              </a:extLst>
            </p:cNvPr>
            <p:cNvPicPr>
              <a:picLocks noChangeAspect="1"/>
            </p:cNvPicPr>
            <p:nvPr/>
          </p:nvPicPr>
          <p:blipFill>
            <a:blip r:embed="rId3"/>
            <a:stretch>
              <a:fillRect/>
            </a:stretch>
          </p:blipFill>
          <p:spPr>
            <a:xfrm>
              <a:off x="7504813" y="1536205"/>
              <a:ext cx="4532501" cy="2675574"/>
            </a:xfrm>
            <a:prstGeom prst="rect">
              <a:avLst/>
            </a:prstGeom>
          </p:spPr>
        </p:pic>
        <p:sp>
          <p:nvSpPr>
            <p:cNvPr id="38" name="TextBox 37">
              <a:extLst>
                <a:ext uri="{FF2B5EF4-FFF2-40B4-BE49-F238E27FC236}">
                  <a16:creationId xmlns:a16="http://schemas.microsoft.com/office/drawing/2014/main" id="{0F4FEC5B-5D39-254F-A1BA-782EB7CC2556}"/>
                </a:ext>
              </a:extLst>
            </p:cNvPr>
            <p:cNvSpPr txBox="1"/>
            <p:nvPr/>
          </p:nvSpPr>
          <p:spPr>
            <a:xfrm>
              <a:off x="7774300" y="4093863"/>
              <a:ext cx="2873715" cy="414201"/>
            </a:xfrm>
            <a:prstGeom prst="rect">
              <a:avLst/>
            </a:prstGeom>
            <a:noFill/>
          </p:spPr>
          <p:txBody>
            <a:bodyPr wrap="square" rtlCol="0">
              <a:spAutoFit/>
            </a:bodyPr>
            <a:lstStyle>
              <a:defPPr>
                <a:defRPr kern="1200" smtId="4294967295"/>
              </a:defPPr>
            </a:lstStyle>
            <a:p>
              <a:pPr algn="just"/>
              <a:r>
                <a:rPr lang="en-US" sz="2400" dirty="0">
                  <a:solidFill>
                    <a:schemeClr val="tx1">
                      <a:lumMod val="85000"/>
                      <a:lumOff val="15000"/>
                    </a:schemeClr>
                  </a:solidFill>
                  <a:latin typeface="DaunPenh" pitchFamily="2" charset="0"/>
                  <a:cs typeface="DaunPenh" pitchFamily="2" charset="0"/>
                </a:rPr>
                <a:t>﻿Hutchinson et. al., 2017</a:t>
              </a:r>
            </a:p>
          </p:txBody>
        </p:sp>
      </p:grpSp>
    </p:spTree>
    <p:extLst>
      <p:ext uri="{BB962C8B-B14F-4D97-AF65-F5344CB8AC3E}">
        <p14:creationId xmlns:p14="http://schemas.microsoft.com/office/powerpoint/2010/main" val="2896160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2F7C2F-9425-0D42-903B-F3CB6AEB44AE}"/>
              </a:ext>
            </a:extLst>
          </p:cNvPr>
          <p:cNvSpPr>
            <a:spLocks noGrp="1"/>
          </p:cNvSpPr>
          <p:nvPr>
            <p:ph type="title"/>
          </p:nvPr>
        </p:nvSpPr>
        <p:spPr/>
        <p:txBody>
          <a:bodyPr>
            <a:normAutofit/>
          </a:bodyPr>
          <a:lstStyle/>
          <a:p>
            <a:r>
              <a:rPr lang="en-US" sz="7200" dirty="0">
                <a:solidFill>
                  <a:schemeClr val="tx1">
                    <a:lumMod val="85000"/>
                    <a:lumOff val="15000"/>
                  </a:schemeClr>
                </a:solidFill>
                <a:latin typeface="DaunPenh" pitchFamily="2" charset="0"/>
                <a:cs typeface="DaunPenh" pitchFamily="2" charset="0"/>
              </a:rPr>
              <a:t>Network deployment</a:t>
            </a:r>
          </a:p>
        </p:txBody>
      </p:sp>
      <p:pic>
        <p:nvPicPr>
          <p:cNvPr id="10" name="Content Placeholder 9">
            <a:extLst>
              <a:ext uri="{FF2B5EF4-FFF2-40B4-BE49-F238E27FC236}">
                <a16:creationId xmlns:a16="http://schemas.microsoft.com/office/drawing/2014/main" id="{654E4917-53BA-5B4C-83D3-E66138519DE4}"/>
              </a:ext>
            </a:extLst>
          </p:cNvPr>
          <p:cNvPicPr>
            <a:picLocks noGrp="1" noChangeAspect="1"/>
          </p:cNvPicPr>
          <p:nvPr>
            <p:ph idx="1"/>
          </p:nvPr>
        </p:nvPicPr>
        <p:blipFill>
          <a:blip r:embed="rId3"/>
          <a:srcRect/>
          <a:stretch/>
        </p:blipFill>
        <p:spPr>
          <a:xfrm>
            <a:off x="7374169" y="1840495"/>
            <a:ext cx="4484542" cy="4079159"/>
          </a:xfrm>
        </p:spPr>
      </p:pic>
      <p:sp>
        <p:nvSpPr>
          <p:cNvPr id="4" name="Slide Number Placeholder 3">
            <a:extLst>
              <a:ext uri="{FF2B5EF4-FFF2-40B4-BE49-F238E27FC236}">
                <a16:creationId xmlns:a16="http://schemas.microsoft.com/office/drawing/2014/main" id="{E12D168B-B8CB-224F-A686-767F1AD9828F}"/>
              </a:ext>
            </a:extLst>
          </p:cNvPr>
          <p:cNvSpPr>
            <a:spLocks noGrp="1"/>
          </p:cNvSpPr>
          <p:nvPr>
            <p:ph type="sldNum" sz="quarter" idx="12"/>
          </p:nvPr>
        </p:nvSpPr>
        <p:spPr/>
        <p:txBody>
          <a:bodyPr/>
          <a:lstStyle/>
          <a:p>
            <a:fld id="{CBA4AC6D-9836-9F4A-961A-ECAC0CEAF37F}" type="slidenum">
              <a:rPr lang="en-US" smtClean="0"/>
              <a:t>5</a:t>
            </a:fld>
            <a:endParaRPr lang="en-US"/>
          </a:p>
        </p:txBody>
      </p:sp>
      <p:grpSp>
        <p:nvGrpSpPr>
          <p:cNvPr id="5" name="Group 4">
            <a:extLst>
              <a:ext uri="{FF2B5EF4-FFF2-40B4-BE49-F238E27FC236}">
                <a16:creationId xmlns:a16="http://schemas.microsoft.com/office/drawing/2014/main" id="{6BD49485-7B0F-B34E-9B09-8553A9460054}"/>
              </a:ext>
            </a:extLst>
          </p:cNvPr>
          <p:cNvGrpSpPr/>
          <p:nvPr/>
        </p:nvGrpSpPr>
        <p:grpSpPr>
          <a:xfrm>
            <a:off x="9433560" y="6293521"/>
            <a:ext cx="2432304" cy="523220"/>
            <a:chOff x="219456" y="6382512"/>
            <a:chExt cx="2432304" cy="523220"/>
          </a:xfrm>
        </p:grpSpPr>
        <p:cxnSp>
          <p:nvCxnSpPr>
            <p:cNvPr id="6" name="Straight Connector 5">
              <a:extLst>
                <a:ext uri="{FF2B5EF4-FFF2-40B4-BE49-F238E27FC236}">
                  <a16:creationId xmlns:a16="http://schemas.microsoft.com/office/drawing/2014/main" id="{1EEAB18D-5F0B-E845-ACCA-6AE011B82F96}"/>
                </a:ext>
              </a:extLst>
            </p:cNvPr>
            <p:cNvCxnSpPr/>
            <p:nvPr/>
          </p:nvCxnSpPr>
          <p:spPr>
            <a:xfrm>
              <a:off x="219456" y="6382512"/>
              <a:ext cx="2432304" cy="0"/>
            </a:xfrm>
            <a:prstGeom prst="line">
              <a:avLst/>
            </a:prstGeom>
            <a:ln w="15875">
              <a:solidFill>
                <a:srgbClr val="E94C00"/>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CC483EC6-B2DC-E844-8211-42353C60CCB7}"/>
                </a:ext>
              </a:extLst>
            </p:cNvPr>
            <p:cNvSpPr/>
            <p:nvPr/>
          </p:nvSpPr>
          <p:spPr>
            <a:xfrm>
              <a:off x="402336" y="6382512"/>
              <a:ext cx="1462260" cy="523220"/>
            </a:xfrm>
            <a:prstGeom prst="rect">
              <a:avLst/>
            </a:prstGeom>
          </p:spPr>
          <p:txBody>
            <a:bodyPr wrap="none">
              <a:spAutoFit/>
            </a:bodyPr>
            <a:lstStyle/>
            <a:p>
              <a:r>
                <a:rPr lang="en-US" sz="2800" dirty="0">
                  <a:solidFill>
                    <a:srgbClr val="E94C00"/>
                  </a:solidFill>
                  <a:latin typeface="DaunPenh" pitchFamily="2" charset="0"/>
                  <a:cs typeface="DaunPenh" pitchFamily="2" charset="0"/>
                </a:rPr>
                <a:t>Introduction</a:t>
              </a:r>
              <a:endParaRPr lang="en-US" sz="2800" dirty="0">
                <a:solidFill>
                  <a:srgbClr val="E94C00"/>
                </a:solidFill>
              </a:endParaRPr>
            </a:p>
          </p:txBody>
        </p:sp>
      </p:grpSp>
      <p:sp>
        <p:nvSpPr>
          <p:cNvPr id="12" name="Content Placeholder 2">
            <a:extLst>
              <a:ext uri="{FF2B5EF4-FFF2-40B4-BE49-F238E27FC236}">
                <a16:creationId xmlns:a16="http://schemas.microsoft.com/office/drawing/2014/main" id="{D6CD482B-8DF3-0148-B886-D7915FACE256}"/>
              </a:ext>
            </a:extLst>
          </p:cNvPr>
          <p:cNvSpPr txBox="1">
            <a:spLocks/>
          </p:cNvSpPr>
          <p:nvPr/>
        </p:nvSpPr>
        <p:spPr>
          <a:xfrm>
            <a:off x="475037" y="1716929"/>
            <a:ext cx="6426518"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sz="3000" dirty="0">
                <a:solidFill>
                  <a:schemeClr val="tx1">
                    <a:lumMod val="85000"/>
                    <a:lumOff val="15000"/>
                  </a:schemeClr>
                </a:solidFill>
                <a:latin typeface="DaunPenh" pitchFamily="2" charset="0"/>
                <a:cs typeface="DaunPenh" pitchFamily="2" charset="0"/>
              </a:rPr>
              <a:t>A new challenge is formed – what is the best way to deploy a network of sensors? </a:t>
            </a:r>
          </a:p>
          <a:p>
            <a:pPr algn="just"/>
            <a:r>
              <a:rPr lang="en-US" sz="3000" dirty="0">
                <a:solidFill>
                  <a:schemeClr val="tx1">
                    <a:lumMod val="85000"/>
                    <a:lumOff val="15000"/>
                  </a:schemeClr>
                </a:solidFill>
                <a:latin typeface="DaunPenh" pitchFamily="2" charset="0"/>
                <a:cs typeface="DaunPenh" pitchFamily="2" charset="0"/>
              </a:rPr>
              <a:t>If resources are unlimited, the task is easy</a:t>
            </a:r>
          </a:p>
          <a:p>
            <a:pPr algn="just"/>
            <a:r>
              <a:rPr lang="en-US" sz="3000" dirty="0">
                <a:solidFill>
                  <a:schemeClr val="tx1">
                    <a:lumMod val="85000"/>
                    <a:lumOff val="15000"/>
                  </a:schemeClr>
                </a:solidFill>
                <a:latin typeface="DaunPenh" pitchFamily="2" charset="0"/>
                <a:cs typeface="DaunPenh" pitchFamily="2" charset="0"/>
              </a:rPr>
              <a:t>The cost of a network is determined by – number of sensors and their attributes (sensitivity, dynamic range)</a:t>
            </a:r>
          </a:p>
          <a:p>
            <a:pPr algn="just"/>
            <a:r>
              <a:rPr lang="en-US" sz="3000" dirty="0">
                <a:solidFill>
                  <a:schemeClr val="tx1">
                    <a:lumMod val="85000"/>
                    <a:lumOff val="15000"/>
                  </a:schemeClr>
                </a:solidFill>
                <a:latin typeface="DaunPenh" pitchFamily="2" charset="0"/>
                <a:cs typeface="DaunPenh" pitchFamily="2" charset="0"/>
              </a:rPr>
              <a:t>Practical considerations constrain some locations</a:t>
            </a:r>
          </a:p>
          <a:p>
            <a:pPr algn="just"/>
            <a:r>
              <a:rPr lang="en-US" sz="3000" dirty="0">
                <a:solidFill>
                  <a:schemeClr val="tx1">
                    <a:lumMod val="85000"/>
                    <a:lumOff val="15000"/>
                  </a:schemeClr>
                </a:solidFill>
                <a:latin typeface="DaunPenh" pitchFamily="2" charset="0"/>
                <a:cs typeface="DaunPenh" pitchFamily="2" charset="0"/>
              </a:rPr>
              <a:t>Static deployment Vs. dynamic deployment</a:t>
            </a:r>
          </a:p>
          <a:p>
            <a:endParaRPr lang="en-US" sz="3000" dirty="0">
              <a:solidFill>
                <a:schemeClr val="tx1">
                  <a:lumMod val="85000"/>
                  <a:lumOff val="15000"/>
                </a:schemeClr>
              </a:solidFill>
              <a:latin typeface="DaunPenh" pitchFamily="2" charset="0"/>
              <a:cs typeface="DaunPenh" pitchFamily="2" charset="0"/>
            </a:endParaRPr>
          </a:p>
          <a:p>
            <a:endParaRPr lang="en-US" sz="3000" dirty="0"/>
          </a:p>
        </p:txBody>
      </p:sp>
      <p:pic>
        <p:nvPicPr>
          <p:cNvPr id="15" name="Content Placeholder 10">
            <a:extLst>
              <a:ext uri="{FF2B5EF4-FFF2-40B4-BE49-F238E27FC236}">
                <a16:creationId xmlns:a16="http://schemas.microsoft.com/office/drawing/2014/main" id="{95595675-E08C-A648-8F56-CA84D8374554}"/>
              </a:ext>
            </a:extLst>
          </p:cNvPr>
          <p:cNvPicPr>
            <a:picLocks noChangeAspect="1"/>
          </p:cNvPicPr>
          <p:nvPr/>
        </p:nvPicPr>
        <p:blipFill rotWithShape="1">
          <a:blip r:embed="rId4"/>
          <a:srcRect l="21340" t="20887" r="35669" b="25618"/>
          <a:stretch/>
        </p:blipFill>
        <p:spPr>
          <a:xfrm>
            <a:off x="7903347" y="4163880"/>
            <a:ext cx="169761" cy="183342"/>
          </a:xfrm>
          <a:prstGeom prst="ellipse">
            <a:avLst/>
          </a:prstGeom>
        </p:spPr>
      </p:pic>
      <p:sp>
        <p:nvSpPr>
          <p:cNvPr id="16" name="Slide Number Placeholder 3">
            <a:extLst>
              <a:ext uri="{FF2B5EF4-FFF2-40B4-BE49-F238E27FC236}">
                <a16:creationId xmlns:a16="http://schemas.microsoft.com/office/drawing/2014/main" id="{90D2B5AC-F7A6-7A48-9663-C93927E9379F}"/>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BA4AC6D-9836-9F4A-961A-ECAC0CEAF37F}" type="slidenum">
              <a:rPr lang="en-US" smtClean="0"/>
              <a:pPr/>
              <a:t>5</a:t>
            </a:fld>
            <a:endParaRPr lang="en-US"/>
          </a:p>
        </p:txBody>
      </p:sp>
      <p:grpSp>
        <p:nvGrpSpPr>
          <p:cNvPr id="17" name="Group 16">
            <a:extLst>
              <a:ext uri="{FF2B5EF4-FFF2-40B4-BE49-F238E27FC236}">
                <a16:creationId xmlns:a16="http://schemas.microsoft.com/office/drawing/2014/main" id="{7E31EA41-3DF5-FF43-93E0-0C4FA097A047}"/>
              </a:ext>
            </a:extLst>
          </p:cNvPr>
          <p:cNvGrpSpPr/>
          <p:nvPr/>
        </p:nvGrpSpPr>
        <p:grpSpPr>
          <a:xfrm>
            <a:off x="9433560" y="6293521"/>
            <a:ext cx="2432304" cy="523220"/>
            <a:chOff x="219456" y="6382512"/>
            <a:chExt cx="2432304" cy="523220"/>
          </a:xfrm>
        </p:grpSpPr>
        <p:cxnSp>
          <p:nvCxnSpPr>
            <p:cNvPr id="18" name="Straight Connector 17">
              <a:extLst>
                <a:ext uri="{FF2B5EF4-FFF2-40B4-BE49-F238E27FC236}">
                  <a16:creationId xmlns:a16="http://schemas.microsoft.com/office/drawing/2014/main" id="{8C2AA92C-439A-5947-ADC1-E998C69AAF86}"/>
                </a:ext>
              </a:extLst>
            </p:cNvPr>
            <p:cNvCxnSpPr/>
            <p:nvPr/>
          </p:nvCxnSpPr>
          <p:spPr>
            <a:xfrm>
              <a:off x="219456" y="6382512"/>
              <a:ext cx="2432304" cy="0"/>
            </a:xfrm>
            <a:prstGeom prst="line">
              <a:avLst/>
            </a:prstGeom>
            <a:ln w="15875">
              <a:solidFill>
                <a:srgbClr val="E94C00"/>
              </a:solidFil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3D0C8C3D-AF6E-8541-B18F-41DB738C18A3}"/>
                </a:ext>
              </a:extLst>
            </p:cNvPr>
            <p:cNvSpPr/>
            <p:nvPr/>
          </p:nvSpPr>
          <p:spPr>
            <a:xfrm>
              <a:off x="402336" y="6382512"/>
              <a:ext cx="1462260" cy="523220"/>
            </a:xfrm>
            <a:prstGeom prst="rect">
              <a:avLst/>
            </a:prstGeom>
          </p:spPr>
          <p:txBody>
            <a:bodyPr wrap="none">
              <a:spAutoFit/>
            </a:bodyPr>
            <a:lstStyle/>
            <a:p>
              <a:r>
                <a:rPr lang="en-US" sz="2800" dirty="0">
                  <a:solidFill>
                    <a:srgbClr val="E94C00"/>
                  </a:solidFill>
                  <a:latin typeface="DaunPenh" pitchFamily="2" charset="0"/>
                  <a:cs typeface="DaunPenh" pitchFamily="2" charset="0"/>
                </a:rPr>
                <a:t>Introduction</a:t>
              </a:r>
              <a:endParaRPr lang="en-US" sz="2800" dirty="0">
                <a:solidFill>
                  <a:srgbClr val="E94C00"/>
                </a:solidFill>
              </a:endParaRPr>
            </a:p>
          </p:txBody>
        </p:sp>
      </p:grpSp>
      <p:pic>
        <p:nvPicPr>
          <p:cNvPr id="20" name="Content Placeholder 10">
            <a:extLst>
              <a:ext uri="{FF2B5EF4-FFF2-40B4-BE49-F238E27FC236}">
                <a16:creationId xmlns:a16="http://schemas.microsoft.com/office/drawing/2014/main" id="{A07C2222-C1E4-3D43-AAB1-D0106B5B336C}"/>
              </a:ext>
            </a:extLst>
          </p:cNvPr>
          <p:cNvPicPr>
            <a:picLocks noChangeAspect="1"/>
          </p:cNvPicPr>
          <p:nvPr/>
        </p:nvPicPr>
        <p:blipFill rotWithShape="1">
          <a:blip r:embed="rId4"/>
          <a:srcRect l="21340" t="20887" r="35669" b="25618"/>
          <a:stretch/>
        </p:blipFill>
        <p:spPr>
          <a:xfrm>
            <a:off x="9069751" y="4398335"/>
            <a:ext cx="169761" cy="183342"/>
          </a:xfrm>
          <a:prstGeom prst="ellipse">
            <a:avLst/>
          </a:prstGeom>
        </p:spPr>
      </p:pic>
      <p:pic>
        <p:nvPicPr>
          <p:cNvPr id="21" name="Content Placeholder 10">
            <a:extLst>
              <a:ext uri="{FF2B5EF4-FFF2-40B4-BE49-F238E27FC236}">
                <a16:creationId xmlns:a16="http://schemas.microsoft.com/office/drawing/2014/main" id="{AE4C999C-B206-6C41-9B27-8298D552F9CA}"/>
              </a:ext>
            </a:extLst>
          </p:cNvPr>
          <p:cNvPicPr>
            <a:picLocks noChangeAspect="1"/>
          </p:cNvPicPr>
          <p:nvPr/>
        </p:nvPicPr>
        <p:blipFill rotWithShape="1">
          <a:blip r:embed="rId4"/>
          <a:srcRect l="21340" t="20887" r="35669" b="25618"/>
          <a:stretch/>
        </p:blipFill>
        <p:spPr>
          <a:xfrm>
            <a:off x="8318221" y="4291661"/>
            <a:ext cx="169761" cy="183342"/>
          </a:xfrm>
          <a:prstGeom prst="ellipse">
            <a:avLst/>
          </a:prstGeom>
        </p:spPr>
      </p:pic>
      <p:pic>
        <p:nvPicPr>
          <p:cNvPr id="22" name="Content Placeholder 10">
            <a:extLst>
              <a:ext uri="{FF2B5EF4-FFF2-40B4-BE49-F238E27FC236}">
                <a16:creationId xmlns:a16="http://schemas.microsoft.com/office/drawing/2014/main" id="{E2095F1F-1295-454E-A79D-853CF8777FAB}"/>
              </a:ext>
            </a:extLst>
          </p:cNvPr>
          <p:cNvPicPr>
            <a:picLocks noChangeAspect="1"/>
          </p:cNvPicPr>
          <p:nvPr/>
        </p:nvPicPr>
        <p:blipFill rotWithShape="1">
          <a:blip r:embed="rId4"/>
          <a:srcRect l="21340" t="20887" r="35669" b="25618"/>
          <a:stretch/>
        </p:blipFill>
        <p:spPr>
          <a:xfrm>
            <a:off x="10071519" y="4357518"/>
            <a:ext cx="169761" cy="183342"/>
          </a:xfrm>
          <a:prstGeom prst="ellipse">
            <a:avLst/>
          </a:prstGeom>
        </p:spPr>
      </p:pic>
      <p:pic>
        <p:nvPicPr>
          <p:cNvPr id="23" name="Content Placeholder 10">
            <a:extLst>
              <a:ext uri="{FF2B5EF4-FFF2-40B4-BE49-F238E27FC236}">
                <a16:creationId xmlns:a16="http://schemas.microsoft.com/office/drawing/2014/main" id="{554CEDE8-E751-274C-9504-E16FB78DE363}"/>
              </a:ext>
            </a:extLst>
          </p:cNvPr>
          <p:cNvPicPr>
            <a:picLocks noChangeAspect="1"/>
          </p:cNvPicPr>
          <p:nvPr/>
        </p:nvPicPr>
        <p:blipFill rotWithShape="1">
          <a:blip r:embed="rId4"/>
          <a:srcRect l="21340" t="20887" r="35669" b="25618"/>
          <a:stretch/>
        </p:blipFill>
        <p:spPr>
          <a:xfrm>
            <a:off x="9465769" y="4119731"/>
            <a:ext cx="169761" cy="183342"/>
          </a:xfrm>
          <a:prstGeom prst="ellipse">
            <a:avLst/>
          </a:prstGeom>
        </p:spPr>
      </p:pic>
      <p:pic>
        <p:nvPicPr>
          <p:cNvPr id="24" name="Content Placeholder 10">
            <a:extLst>
              <a:ext uri="{FF2B5EF4-FFF2-40B4-BE49-F238E27FC236}">
                <a16:creationId xmlns:a16="http://schemas.microsoft.com/office/drawing/2014/main" id="{E008D9E9-9659-C848-B95F-80A7107CF664}"/>
              </a:ext>
            </a:extLst>
          </p:cNvPr>
          <p:cNvPicPr>
            <a:picLocks noChangeAspect="1"/>
          </p:cNvPicPr>
          <p:nvPr/>
        </p:nvPicPr>
        <p:blipFill rotWithShape="1">
          <a:blip r:embed="rId4"/>
          <a:srcRect l="21340" t="20887" r="35669" b="25618"/>
          <a:stretch/>
        </p:blipFill>
        <p:spPr>
          <a:xfrm>
            <a:off x="8497707" y="5183709"/>
            <a:ext cx="169761" cy="183342"/>
          </a:xfrm>
          <a:prstGeom prst="ellipse">
            <a:avLst/>
          </a:prstGeom>
        </p:spPr>
      </p:pic>
      <p:pic>
        <p:nvPicPr>
          <p:cNvPr id="25" name="Content Placeholder 10">
            <a:extLst>
              <a:ext uri="{FF2B5EF4-FFF2-40B4-BE49-F238E27FC236}">
                <a16:creationId xmlns:a16="http://schemas.microsoft.com/office/drawing/2014/main" id="{2971DA96-09C5-B947-B3AE-E758F8DE314D}"/>
              </a:ext>
            </a:extLst>
          </p:cNvPr>
          <p:cNvPicPr>
            <a:picLocks noChangeAspect="1"/>
          </p:cNvPicPr>
          <p:nvPr/>
        </p:nvPicPr>
        <p:blipFill rotWithShape="1">
          <a:blip r:embed="rId4"/>
          <a:srcRect l="21340" t="20887" r="35669" b="25618"/>
          <a:stretch/>
        </p:blipFill>
        <p:spPr>
          <a:xfrm>
            <a:off x="9635530" y="4581677"/>
            <a:ext cx="169761" cy="183342"/>
          </a:xfrm>
          <a:prstGeom prst="ellipse">
            <a:avLst/>
          </a:prstGeom>
        </p:spPr>
      </p:pic>
      <p:pic>
        <p:nvPicPr>
          <p:cNvPr id="26" name="Content Placeholder 10">
            <a:extLst>
              <a:ext uri="{FF2B5EF4-FFF2-40B4-BE49-F238E27FC236}">
                <a16:creationId xmlns:a16="http://schemas.microsoft.com/office/drawing/2014/main" id="{05B1685C-C0C5-8749-83CD-49478E7DBAFD}"/>
              </a:ext>
            </a:extLst>
          </p:cNvPr>
          <p:cNvPicPr>
            <a:picLocks noChangeAspect="1"/>
          </p:cNvPicPr>
          <p:nvPr/>
        </p:nvPicPr>
        <p:blipFill rotWithShape="1">
          <a:blip r:embed="rId4"/>
          <a:srcRect l="21340" t="20887" r="35669" b="25618"/>
          <a:stretch/>
        </p:blipFill>
        <p:spPr>
          <a:xfrm>
            <a:off x="10505569" y="5280876"/>
            <a:ext cx="169761" cy="183342"/>
          </a:xfrm>
          <a:prstGeom prst="ellipse">
            <a:avLst/>
          </a:prstGeom>
        </p:spPr>
      </p:pic>
      <p:pic>
        <p:nvPicPr>
          <p:cNvPr id="27" name="Content Placeholder 10">
            <a:extLst>
              <a:ext uri="{FF2B5EF4-FFF2-40B4-BE49-F238E27FC236}">
                <a16:creationId xmlns:a16="http://schemas.microsoft.com/office/drawing/2014/main" id="{CDD9D70B-D739-3E4E-9832-F1E7D4304CA8}"/>
              </a:ext>
            </a:extLst>
          </p:cNvPr>
          <p:cNvPicPr>
            <a:picLocks noChangeAspect="1"/>
          </p:cNvPicPr>
          <p:nvPr/>
        </p:nvPicPr>
        <p:blipFill rotWithShape="1">
          <a:blip r:embed="rId4"/>
          <a:srcRect l="21340" t="20887" r="35669" b="25618"/>
          <a:stretch/>
        </p:blipFill>
        <p:spPr>
          <a:xfrm>
            <a:off x="10128481" y="5382612"/>
            <a:ext cx="169761" cy="183342"/>
          </a:xfrm>
          <a:prstGeom prst="ellipse">
            <a:avLst/>
          </a:prstGeom>
        </p:spPr>
      </p:pic>
      <p:pic>
        <p:nvPicPr>
          <p:cNvPr id="28" name="Content Placeholder 10">
            <a:extLst>
              <a:ext uri="{FF2B5EF4-FFF2-40B4-BE49-F238E27FC236}">
                <a16:creationId xmlns:a16="http://schemas.microsoft.com/office/drawing/2014/main" id="{514C954D-B36A-4F4D-B0F2-208865FFEFB8}"/>
              </a:ext>
            </a:extLst>
          </p:cNvPr>
          <p:cNvPicPr>
            <a:picLocks noChangeAspect="1"/>
          </p:cNvPicPr>
          <p:nvPr/>
        </p:nvPicPr>
        <p:blipFill rotWithShape="1">
          <a:blip r:embed="rId4"/>
          <a:srcRect l="21340" t="20887" r="35669" b="25618"/>
          <a:stretch/>
        </p:blipFill>
        <p:spPr>
          <a:xfrm>
            <a:off x="9586984" y="5551243"/>
            <a:ext cx="169761" cy="183342"/>
          </a:xfrm>
          <a:prstGeom prst="ellipse">
            <a:avLst/>
          </a:prstGeom>
        </p:spPr>
      </p:pic>
      <p:pic>
        <p:nvPicPr>
          <p:cNvPr id="29" name="Content Placeholder 10">
            <a:extLst>
              <a:ext uri="{FF2B5EF4-FFF2-40B4-BE49-F238E27FC236}">
                <a16:creationId xmlns:a16="http://schemas.microsoft.com/office/drawing/2014/main" id="{B04AF616-0EDB-674E-8038-D4353F8B40CC}"/>
              </a:ext>
            </a:extLst>
          </p:cNvPr>
          <p:cNvPicPr>
            <a:picLocks noChangeAspect="1"/>
          </p:cNvPicPr>
          <p:nvPr/>
        </p:nvPicPr>
        <p:blipFill rotWithShape="1">
          <a:blip r:embed="rId4"/>
          <a:srcRect l="21340" t="20887" r="35669" b="25618"/>
          <a:stretch/>
        </p:blipFill>
        <p:spPr>
          <a:xfrm>
            <a:off x="8317177" y="3245658"/>
            <a:ext cx="169761" cy="183342"/>
          </a:xfrm>
          <a:prstGeom prst="ellipse">
            <a:avLst/>
          </a:prstGeom>
        </p:spPr>
      </p:pic>
      <p:pic>
        <p:nvPicPr>
          <p:cNvPr id="30" name="Content Placeholder 10">
            <a:extLst>
              <a:ext uri="{FF2B5EF4-FFF2-40B4-BE49-F238E27FC236}">
                <a16:creationId xmlns:a16="http://schemas.microsoft.com/office/drawing/2014/main" id="{2CA56E39-6FA0-1A4F-93E8-03CA0F793005}"/>
              </a:ext>
            </a:extLst>
          </p:cNvPr>
          <p:cNvPicPr>
            <a:picLocks noChangeAspect="1"/>
          </p:cNvPicPr>
          <p:nvPr/>
        </p:nvPicPr>
        <p:blipFill rotWithShape="1">
          <a:blip r:embed="rId4"/>
          <a:srcRect l="21340" t="20887" r="35669" b="25618"/>
          <a:stretch/>
        </p:blipFill>
        <p:spPr>
          <a:xfrm>
            <a:off x="9235323" y="3070331"/>
            <a:ext cx="169761" cy="183342"/>
          </a:xfrm>
          <a:prstGeom prst="ellipse">
            <a:avLst/>
          </a:prstGeom>
        </p:spPr>
      </p:pic>
      <p:pic>
        <p:nvPicPr>
          <p:cNvPr id="31" name="Content Placeholder 10">
            <a:extLst>
              <a:ext uri="{FF2B5EF4-FFF2-40B4-BE49-F238E27FC236}">
                <a16:creationId xmlns:a16="http://schemas.microsoft.com/office/drawing/2014/main" id="{20D013E9-CCE3-E84B-8FA8-2F41C65E244C}"/>
              </a:ext>
            </a:extLst>
          </p:cNvPr>
          <p:cNvPicPr>
            <a:picLocks noChangeAspect="1"/>
          </p:cNvPicPr>
          <p:nvPr/>
        </p:nvPicPr>
        <p:blipFill rotWithShape="1">
          <a:blip r:embed="rId4"/>
          <a:srcRect l="21340" t="20887" r="35669" b="25618"/>
          <a:stretch/>
        </p:blipFill>
        <p:spPr>
          <a:xfrm>
            <a:off x="8703896" y="2792341"/>
            <a:ext cx="169761" cy="183342"/>
          </a:xfrm>
          <a:prstGeom prst="ellipse">
            <a:avLst/>
          </a:prstGeom>
        </p:spPr>
      </p:pic>
      <p:pic>
        <p:nvPicPr>
          <p:cNvPr id="32" name="Content Placeholder 10">
            <a:extLst>
              <a:ext uri="{FF2B5EF4-FFF2-40B4-BE49-F238E27FC236}">
                <a16:creationId xmlns:a16="http://schemas.microsoft.com/office/drawing/2014/main" id="{B5E998AB-5504-824B-A358-238D129B2C8D}"/>
              </a:ext>
            </a:extLst>
          </p:cNvPr>
          <p:cNvPicPr>
            <a:picLocks noChangeAspect="1"/>
          </p:cNvPicPr>
          <p:nvPr/>
        </p:nvPicPr>
        <p:blipFill rotWithShape="1">
          <a:blip r:embed="rId4"/>
          <a:srcRect l="21340" t="20887" r="35669" b="25618"/>
          <a:stretch/>
        </p:blipFill>
        <p:spPr>
          <a:xfrm>
            <a:off x="10866097" y="3338008"/>
            <a:ext cx="169761" cy="183342"/>
          </a:xfrm>
          <a:prstGeom prst="ellipse">
            <a:avLst/>
          </a:prstGeom>
        </p:spPr>
      </p:pic>
      <p:pic>
        <p:nvPicPr>
          <p:cNvPr id="33" name="Content Placeholder 10">
            <a:extLst>
              <a:ext uri="{FF2B5EF4-FFF2-40B4-BE49-F238E27FC236}">
                <a16:creationId xmlns:a16="http://schemas.microsoft.com/office/drawing/2014/main" id="{0476D2E5-6400-A942-AB76-1CE298EC766F}"/>
              </a:ext>
            </a:extLst>
          </p:cNvPr>
          <p:cNvPicPr>
            <a:picLocks noChangeAspect="1"/>
          </p:cNvPicPr>
          <p:nvPr/>
        </p:nvPicPr>
        <p:blipFill rotWithShape="1">
          <a:blip r:embed="rId4"/>
          <a:srcRect l="21340" t="20887" r="35669" b="25618"/>
          <a:stretch/>
        </p:blipFill>
        <p:spPr>
          <a:xfrm>
            <a:off x="9616440" y="2767023"/>
            <a:ext cx="169761" cy="183342"/>
          </a:xfrm>
          <a:prstGeom prst="ellipse">
            <a:avLst/>
          </a:prstGeom>
        </p:spPr>
      </p:pic>
      <p:pic>
        <p:nvPicPr>
          <p:cNvPr id="34" name="Content Placeholder 10">
            <a:extLst>
              <a:ext uri="{FF2B5EF4-FFF2-40B4-BE49-F238E27FC236}">
                <a16:creationId xmlns:a16="http://schemas.microsoft.com/office/drawing/2014/main" id="{3B4C0F19-5906-8A4F-AD94-0DA223839664}"/>
              </a:ext>
            </a:extLst>
          </p:cNvPr>
          <p:cNvPicPr>
            <a:picLocks noChangeAspect="1"/>
          </p:cNvPicPr>
          <p:nvPr/>
        </p:nvPicPr>
        <p:blipFill rotWithShape="1">
          <a:blip r:embed="rId4"/>
          <a:srcRect l="21340" t="20887" r="35669" b="25618"/>
          <a:stretch/>
        </p:blipFill>
        <p:spPr>
          <a:xfrm>
            <a:off x="9235323" y="3489021"/>
            <a:ext cx="169761" cy="183342"/>
          </a:xfrm>
          <a:prstGeom prst="ellipse">
            <a:avLst/>
          </a:prstGeom>
        </p:spPr>
      </p:pic>
      <p:pic>
        <p:nvPicPr>
          <p:cNvPr id="35" name="Content Placeholder 10">
            <a:extLst>
              <a:ext uri="{FF2B5EF4-FFF2-40B4-BE49-F238E27FC236}">
                <a16:creationId xmlns:a16="http://schemas.microsoft.com/office/drawing/2014/main" id="{35D5CE68-7870-D042-83FE-D5242602E1B9}"/>
              </a:ext>
            </a:extLst>
          </p:cNvPr>
          <p:cNvPicPr>
            <a:picLocks noChangeAspect="1"/>
          </p:cNvPicPr>
          <p:nvPr/>
        </p:nvPicPr>
        <p:blipFill rotWithShape="1">
          <a:blip r:embed="rId4"/>
          <a:srcRect l="21340" t="20887" r="35669" b="25618"/>
          <a:stretch/>
        </p:blipFill>
        <p:spPr>
          <a:xfrm>
            <a:off x="10196422" y="2818103"/>
            <a:ext cx="169761" cy="183342"/>
          </a:xfrm>
          <a:prstGeom prst="ellipse">
            <a:avLst/>
          </a:prstGeom>
        </p:spPr>
      </p:pic>
      <p:pic>
        <p:nvPicPr>
          <p:cNvPr id="36" name="Content Placeholder 10">
            <a:extLst>
              <a:ext uri="{FF2B5EF4-FFF2-40B4-BE49-F238E27FC236}">
                <a16:creationId xmlns:a16="http://schemas.microsoft.com/office/drawing/2014/main" id="{00358944-AD47-AD46-BB95-7404BCACFE7A}"/>
              </a:ext>
            </a:extLst>
          </p:cNvPr>
          <p:cNvPicPr>
            <a:picLocks noChangeAspect="1"/>
          </p:cNvPicPr>
          <p:nvPr/>
        </p:nvPicPr>
        <p:blipFill rotWithShape="1">
          <a:blip r:embed="rId4"/>
          <a:srcRect l="21340" t="20887" r="35669" b="25618"/>
          <a:stretch/>
        </p:blipFill>
        <p:spPr>
          <a:xfrm>
            <a:off x="11243185" y="3586188"/>
            <a:ext cx="169761" cy="183342"/>
          </a:xfrm>
          <a:prstGeom prst="ellipse">
            <a:avLst/>
          </a:prstGeom>
        </p:spPr>
      </p:pic>
      <p:pic>
        <p:nvPicPr>
          <p:cNvPr id="37" name="Content Placeholder 10">
            <a:extLst>
              <a:ext uri="{FF2B5EF4-FFF2-40B4-BE49-F238E27FC236}">
                <a16:creationId xmlns:a16="http://schemas.microsoft.com/office/drawing/2014/main" id="{C0F1233F-08AB-8A41-8076-EB20151BBD36}"/>
              </a:ext>
            </a:extLst>
          </p:cNvPr>
          <p:cNvPicPr>
            <a:picLocks noChangeAspect="1"/>
          </p:cNvPicPr>
          <p:nvPr/>
        </p:nvPicPr>
        <p:blipFill rotWithShape="1">
          <a:blip r:embed="rId4"/>
          <a:srcRect l="21340" t="20887" r="35669" b="25618"/>
          <a:stretch/>
        </p:blipFill>
        <p:spPr>
          <a:xfrm>
            <a:off x="10866097" y="3687924"/>
            <a:ext cx="169761" cy="183342"/>
          </a:xfrm>
          <a:prstGeom prst="ellipse">
            <a:avLst/>
          </a:prstGeom>
        </p:spPr>
      </p:pic>
      <p:pic>
        <p:nvPicPr>
          <p:cNvPr id="38" name="Content Placeholder 10">
            <a:extLst>
              <a:ext uri="{FF2B5EF4-FFF2-40B4-BE49-F238E27FC236}">
                <a16:creationId xmlns:a16="http://schemas.microsoft.com/office/drawing/2014/main" id="{7E5D682B-4270-5446-BA20-A1086A03F967}"/>
              </a:ext>
            </a:extLst>
          </p:cNvPr>
          <p:cNvPicPr>
            <a:picLocks noChangeAspect="1"/>
          </p:cNvPicPr>
          <p:nvPr/>
        </p:nvPicPr>
        <p:blipFill rotWithShape="1">
          <a:blip r:embed="rId4"/>
          <a:srcRect l="21340" t="20887" r="35669" b="25618"/>
          <a:stretch/>
        </p:blipFill>
        <p:spPr>
          <a:xfrm>
            <a:off x="10324600" y="3856555"/>
            <a:ext cx="169761" cy="183342"/>
          </a:xfrm>
          <a:prstGeom prst="ellipse">
            <a:avLst/>
          </a:prstGeom>
        </p:spPr>
      </p:pic>
      <p:pic>
        <p:nvPicPr>
          <p:cNvPr id="39" name="Content Placeholder 10">
            <a:extLst>
              <a:ext uri="{FF2B5EF4-FFF2-40B4-BE49-F238E27FC236}">
                <a16:creationId xmlns:a16="http://schemas.microsoft.com/office/drawing/2014/main" id="{15598FB3-775A-3142-B08A-51D4B91AF4AF}"/>
              </a:ext>
            </a:extLst>
          </p:cNvPr>
          <p:cNvPicPr>
            <a:picLocks noChangeAspect="1"/>
          </p:cNvPicPr>
          <p:nvPr/>
        </p:nvPicPr>
        <p:blipFill rotWithShape="1">
          <a:blip r:embed="rId4"/>
          <a:srcRect l="21340" t="20887" r="35669" b="25618"/>
          <a:stretch/>
        </p:blipFill>
        <p:spPr>
          <a:xfrm>
            <a:off x="8183763" y="3566472"/>
            <a:ext cx="169761" cy="183342"/>
          </a:xfrm>
          <a:prstGeom prst="ellipse">
            <a:avLst/>
          </a:prstGeom>
        </p:spPr>
      </p:pic>
      <p:pic>
        <p:nvPicPr>
          <p:cNvPr id="40" name="Content Placeholder 10">
            <a:extLst>
              <a:ext uri="{FF2B5EF4-FFF2-40B4-BE49-F238E27FC236}">
                <a16:creationId xmlns:a16="http://schemas.microsoft.com/office/drawing/2014/main" id="{261B36D4-884D-8342-895A-639B6BD4D4A5}"/>
              </a:ext>
            </a:extLst>
          </p:cNvPr>
          <p:cNvPicPr>
            <a:picLocks noChangeAspect="1"/>
          </p:cNvPicPr>
          <p:nvPr/>
        </p:nvPicPr>
        <p:blipFill rotWithShape="1">
          <a:blip r:embed="rId4"/>
          <a:srcRect l="21340" t="20887" r="35669" b="25618"/>
          <a:stretch/>
        </p:blipFill>
        <p:spPr>
          <a:xfrm>
            <a:off x="9350167" y="3800927"/>
            <a:ext cx="169761" cy="183342"/>
          </a:xfrm>
          <a:prstGeom prst="ellipse">
            <a:avLst/>
          </a:prstGeom>
        </p:spPr>
      </p:pic>
      <p:pic>
        <p:nvPicPr>
          <p:cNvPr id="41" name="Content Placeholder 10">
            <a:extLst>
              <a:ext uri="{FF2B5EF4-FFF2-40B4-BE49-F238E27FC236}">
                <a16:creationId xmlns:a16="http://schemas.microsoft.com/office/drawing/2014/main" id="{F9783FD2-A180-0546-BB87-F38A12D57C4F}"/>
              </a:ext>
            </a:extLst>
          </p:cNvPr>
          <p:cNvPicPr>
            <a:picLocks noChangeAspect="1"/>
          </p:cNvPicPr>
          <p:nvPr/>
        </p:nvPicPr>
        <p:blipFill rotWithShape="1">
          <a:blip r:embed="rId4"/>
          <a:srcRect l="21340" t="20887" r="35669" b="25618"/>
          <a:stretch/>
        </p:blipFill>
        <p:spPr>
          <a:xfrm>
            <a:off x="8598637" y="3694253"/>
            <a:ext cx="169761" cy="183342"/>
          </a:xfrm>
          <a:prstGeom prst="ellipse">
            <a:avLst/>
          </a:prstGeom>
        </p:spPr>
      </p:pic>
      <p:pic>
        <p:nvPicPr>
          <p:cNvPr id="42" name="Content Placeholder 10">
            <a:extLst>
              <a:ext uri="{FF2B5EF4-FFF2-40B4-BE49-F238E27FC236}">
                <a16:creationId xmlns:a16="http://schemas.microsoft.com/office/drawing/2014/main" id="{3E77FD4C-1DC5-B94C-87FF-7AE5EA2FA72D}"/>
              </a:ext>
            </a:extLst>
          </p:cNvPr>
          <p:cNvPicPr>
            <a:picLocks noChangeAspect="1"/>
          </p:cNvPicPr>
          <p:nvPr/>
        </p:nvPicPr>
        <p:blipFill rotWithShape="1">
          <a:blip r:embed="rId4"/>
          <a:srcRect l="21340" t="20887" r="35669" b="25618"/>
          <a:stretch/>
        </p:blipFill>
        <p:spPr>
          <a:xfrm>
            <a:off x="10351935" y="3760110"/>
            <a:ext cx="169761" cy="183342"/>
          </a:xfrm>
          <a:prstGeom prst="ellipse">
            <a:avLst/>
          </a:prstGeom>
        </p:spPr>
      </p:pic>
      <p:pic>
        <p:nvPicPr>
          <p:cNvPr id="43" name="Content Placeholder 10">
            <a:extLst>
              <a:ext uri="{FF2B5EF4-FFF2-40B4-BE49-F238E27FC236}">
                <a16:creationId xmlns:a16="http://schemas.microsoft.com/office/drawing/2014/main" id="{36D9D292-36A0-6F40-BC5E-E5753EC2EEDC}"/>
              </a:ext>
            </a:extLst>
          </p:cNvPr>
          <p:cNvPicPr>
            <a:picLocks noChangeAspect="1"/>
          </p:cNvPicPr>
          <p:nvPr/>
        </p:nvPicPr>
        <p:blipFill rotWithShape="1">
          <a:blip r:embed="rId4"/>
          <a:srcRect l="21340" t="20887" r="35669" b="25618"/>
          <a:stretch/>
        </p:blipFill>
        <p:spPr>
          <a:xfrm>
            <a:off x="9746185" y="3522323"/>
            <a:ext cx="169761" cy="183342"/>
          </a:xfrm>
          <a:prstGeom prst="ellipse">
            <a:avLst/>
          </a:prstGeom>
        </p:spPr>
      </p:pic>
      <p:pic>
        <p:nvPicPr>
          <p:cNvPr id="44" name="Content Placeholder 10">
            <a:extLst>
              <a:ext uri="{FF2B5EF4-FFF2-40B4-BE49-F238E27FC236}">
                <a16:creationId xmlns:a16="http://schemas.microsoft.com/office/drawing/2014/main" id="{5BDA7B6E-02DC-F446-A16F-A103EBBFFA2C}"/>
              </a:ext>
            </a:extLst>
          </p:cNvPr>
          <p:cNvPicPr>
            <a:picLocks noChangeAspect="1"/>
          </p:cNvPicPr>
          <p:nvPr/>
        </p:nvPicPr>
        <p:blipFill rotWithShape="1">
          <a:blip r:embed="rId4"/>
          <a:srcRect l="21340" t="20887" r="35669" b="25618"/>
          <a:stretch/>
        </p:blipFill>
        <p:spPr>
          <a:xfrm>
            <a:off x="8778123" y="4586301"/>
            <a:ext cx="169761" cy="183342"/>
          </a:xfrm>
          <a:prstGeom prst="ellipse">
            <a:avLst/>
          </a:prstGeom>
        </p:spPr>
      </p:pic>
      <p:pic>
        <p:nvPicPr>
          <p:cNvPr id="45" name="Content Placeholder 10">
            <a:extLst>
              <a:ext uri="{FF2B5EF4-FFF2-40B4-BE49-F238E27FC236}">
                <a16:creationId xmlns:a16="http://schemas.microsoft.com/office/drawing/2014/main" id="{F1B01A6D-7E12-F649-BA52-500C0C022650}"/>
              </a:ext>
            </a:extLst>
          </p:cNvPr>
          <p:cNvPicPr>
            <a:picLocks noChangeAspect="1"/>
          </p:cNvPicPr>
          <p:nvPr/>
        </p:nvPicPr>
        <p:blipFill rotWithShape="1">
          <a:blip r:embed="rId4"/>
          <a:srcRect l="21340" t="20887" r="35669" b="25618"/>
          <a:stretch/>
        </p:blipFill>
        <p:spPr>
          <a:xfrm>
            <a:off x="9915946" y="3984269"/>
            <a:ext cx="169761" cy="183342"/>
          </a:xfrm>
          <a:prstGeom prst="ellipse">
            <a:avLst/>
          </a:prstGeom>
        </p:spPr>
      </p:pic>
      <p:pic>
        <p:nvPicPr>
          <p:cNvPr id="46" name="Content Placeholder 10">
            <a:extLst>
              <a:ext uri="{FF2B5EF4-FFF2-40B4-BE49-F238E27FC236}">
                <a16:creationId xmlns:a16="http://schemas.microsoft.com/office/drawing/2014/main" id="{A9993175-8616-7E42-B6C1-A8E078D99F90}"/>
              </a:ext>
            </a:extLst>
          </p:cNvPr>
          <p:cNvPicPr>
            <a:picLocks noChangeAspect="1"/>
          </p:cNvPicPr>
          <p:nvPr/>
        </p:nvPicPr>
        <p:blipFill rotWithShape="1">
          <a:blip r:embed="rId4"/>
          <a:srcRect l="21340" t="20887" r="35669" b="25618"/>
          <a:stretch/>
        </p:blipFill>
        <p:spPr>
          <a:xfrm>
            <a:off x="10785985" y="4683468"/>
            <a:ext cx="169761" cy="183342"/>
          </a:xfrm>
          <a:prstGeom prst="ellipse">
            <a:avLst/>
          </a:prstGeom>
        </p:spPr>
      </p:pic>
      <p:pic>
        <p:nvPicPr>
          <p:cNvPr id="47" name="Content Placeholder 10">
            <a:extLst>
              <a:ext uri="{FF2B5EF4-FFF2-40B4-BE49-F238E27FC236}">
                <a16:creationId xmlns:a16="http://schemas.microsoft.com/office/drawing/2014/main" id="{E88DDB7E-F26B-BD4B-AEE7-E2D4CD1ABB19}"/>
              </a:ext>
            </a:extLst>
          </p:cNvPr>
          <p:cNvPicPr>
            <a:picLocks noChangeAspect="1"/>
          </p:cNvPicPr>
          <p:nvPr/>
        </p:nvPicPr>
        <p:blipFill rotWithShape="1">
          <a:blip r:embed="rId4"/>
          <a:srcRect l="21340" t="20887" r="35669" b="25618"/>
          <a:stretch/>
        </p:blipFill>
        <p:spPr>
          <a:xfrm>
            <a:off x="10408897" y="4785204"/>
            <a:ext cx="169761" cy="183342"/>
          </a:xfrm>
          <a:prstGeom prst="ellipse">
            <a:avLst/>
          </a:prstGeom>
        </p:spPr>
      </p:pic>
      <p:pic>
        <p:nvPicPr>
          <p:cNvPr id="48" name="Content Placeholder 10">
            <a:extLst>
              <a:ext uri="{FF2B5EF4-FFF2-40B4-BE49-F238E27FC236}">
                <a16:creationId xmlns:a16="http://schemas.microsoft.com/office/drawing/2014/main" id="{81B60D81-087B-144B-BB0A-251541861B92}"/>
              </a:ext>
            </a:extLst>
          </p:cNvPr>
          <p:cNvPicPr>
            <a:picLocks noChangeAspect="1"/>
          </p:cNvPicPr>
          <p:nvPr/>
        </p:nvPicPr>
        <p:blipFill rotWithShape="1">
          <a:blip r:embed="rId4"/>
          <a:srcRect l="21340" t="20887" r="35669" b="25618"/>
          <a:stretch/>
        </p:blipFill>
        <p:spPr>
          <a:xfrm>
            <a:off x="9867400" y="4953835"/>
            <a:ext cx="169761" cy="183342"/>
          </a:xfrm>
          <a:prstGeom prst="ellipse">
            <a:avLst/>
          </a:prstGeom>
        </p:spPr>
      </p:pic>
    </p:spTree>
    <p:extLst>
      <p:ext uri="{BB962C8B-B14F-4D97-AF65-F5344CB8AC3E}">
        <p14:creationId xmlns:p14="http://schemas.microsoft.com/office/powerpoint/2010/main" val="2299394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500"/>
                                  </p:stCondLst>
                                  <p:childTnLst>
                                    <p:set>
                                      <p:cBhvr>
                                        <p:cTn id="14" dur="1" fill="hold">
                                          <p:stCondLst>
                                            <p:cond delay="0"/>
                                          </p:stCondLst>
                                        </p:cTn>
                                        <p:tgtEl>
                                          <p:spTgt spid="15"/>
                                        </p:tgtEl>
                                        <p:attrNameLst>
                                          <p:attrName>style.visibility</p:attrName>
                                        </p:attrNameLst>
                                      </p:cBhvr>
                                      <p:to>
                                        <p:strVal val="visible"/>
                                      </p:to>
                                    </p:set>
                                  </p:childTnLst>
                                </p:cTn>
                              </p:par>
                            </p:childTnLst>
                          </p:cTn>
                        </p:par>
                        <p:par>
                          <p:cTn id="15" fill="hold">
                            <p:stCondLst>
                              <p:cond delay="500"/>
                            </p:stCondLst>
                            <p:childTnLst>
                              <p:par>
                                <p:cTn id="16" presetID="1" presetClass="entr" presetSubtype="0" fill="hold" nodeType="afterEffect">
                                  <p:stCondLst>
                                    <p:cond delay="500"/>
                                  </p:stCondLst>
                                  <p:childTnLst>
                                    <p:set>
                                      <p:cBhvr>
                                        <p:cTn id="17" dur="1" fill="hold">
                                          <p:stCondLst>
                                            <p:cond delay="0"/>
                                          </p:stCondLst>
                                        </p:cTn>
                                        <p:tgtEl>
                                          <p:spTgt spid="20"/>
                                        </p:tgtEl>
                                        <p:attrNameLst>
                                          <p:attrName>style.visibility</p:attrName>
                                        </p:attrNameLst>
                                      </p:cBhvr>
                                      <p:to>
                                        <p:strVal val="visible"/>
                                      </p:to>
                                    </p:set>
                                  </p:childTnLst>
                                </p:cTn>
                              </p:par>
                            </p:childTnLst>
                          </p:cTn>
                        </p:par>
                        <p:par>
                          <p:cTn id="18" fill="hold">
                            <p:stCondLst>
                              <p:cond delay="1000"/>
                            </p:stCondLst>
                            <p:childTnLst>
                              <p:par>
                                <p:cTn id="19" presetID="1" presetClass="entr" presetSubtype="0" fill="hold" nodeType="afterEffect">
                                  <p:stCondLst>
                                    <p:cond delay="500"/>
                                  </p:stCondLst>
                                  <p:childTnLst>
                                    <p:set>
                                      <p:cBhvr>
                                        <p:cTn id="20" dur="1" fill="hold">
                                          <p:stCondLst>
                                            <p:cond delay="0"/>
                                          </p:stCondLst>
                                        </p:cTn>
                                        <p:tgtEl>
                                          <p:spTgt spid="21"/>
                                        </p:tgtEl>
                                        <p:attrNameLst>
                                          <p:attrName>style.visibility</p:attrName>
                                        </p:attrNameLst>
                                      </p:cBhvr>
                                      <p:to>
                                        <p:strVal val="visible"/>
                                      </p:to>
                                    </p:set>
                                  </p:childTnLst>
                                </p:cTn>
                              </p:par>
                            </p:childTnLst>
                          </p:cTn>
                        </p:par>
                        <p:par>
                          <p:cTn id="21" fill="hold">
                            <p:stCondLst>
                              <p:cond delay="1500"/>
                            </p:stCondLst>
                            <p:childTnLst>
                              <p:par>
                                <p:cTn id="22" presetID="1" presetClass="entr" presetSubtype="0" fill="hold" nodeType="afterEffect">
                                  <p:stCondLst>
                                    <p:cond delay="500"/>
                                  </p:stCondLst>
                                  <p:childTnLst>
                                    <p:set>
                                      <p:cBhvr>
                                        <p:cTn id="23" dur="1" fill="hold">
                                          <p:stCondLst>
                                            <p:cond delay="0"/>
                                          </p:stCondLst>
                                        </p:cTn>
                                        <p:tgtEl>
                                          <p:spTgt spid="22"/>
                                        </p:tgtEl>
                                        <p:attrNameLst>
                                          <p:attrName>style.visibility</p:attrName>
                                        </p:attrNameLst>
                                      </p:cBhvr>
                                      <p:to>
                                        <p:strVal val="visible"/>
                                      </p:to>
                                    </p:set>
                                  </p:childTnLst>
                                </p:cTn>
                              </p:par>
                            </p:childTnLst>
                          </p:cTn>
                        </p:par>
                        <p:par>
                          <p:cTn id="24" fill="hold">
                            <p:stCondLst>
                              <p:cond delay="2000"/>
                            </p:stCondLst>
                            <p:childTnLst>
                              <p:par>
                                <p:cTn id="25" presetID="1" presetClass="entr" presetSubtype="0" fill="hold" nodeType="afterEffect">
                                  <p:stCondLst>
                                    <p:cond delay="500"/>
                                  </p:stCondLst>
                                  <p:childTnLst>
                                    <p:set>
                                      <p:cBhvr>
                                        <p:cTn id="26" dur="1" fill="hold">
                                          <p:stCondLst>
                                            <p:cond delay="0"/>
                                          </p:stCondLst>
                                        </p:cTn>
                                        <p:tgtEl>
                                          <p:spTgt spid="23"/>
                                        </p:tgtEl>
                                        <p:attrNameLst>
                                          <p:attrName>style.visibility</p:attrName>
                                        </p:attrNameLst>
                                      </p:cBhvr>
                                      <p:to>
                                        <p:strVal val="visible"/>
                                      </p:to>
                                    </p:set>
                                  </p:childTnLst>
                                </p:cTn>
                              </p:par>
                            </p:childTnLst>
                          </p:cTn>
                        </p:par>
                        <p:par>
                          <p:cTn id="27" fill="hold">
                            <p:stCondLst>
                              <p:cond delay="2500"/>
                            </p:stCondLst>
                            <p:childTnLst>
                              <p:par>
                                <p:cTn id="28" presetID="1" presetClass="entr" presetSubtype="0" fill="hold" nodeType="afterEffect">
                                  <p:stCondLst>
                                    <p:cond delay="500"/>
                                  </p:stCondLst>
                                  <p:childTnLst>
                                    <p:set>
                                      <p:cBhvr>
                                        <p:cTn id="29" dur="1" fill="hold">
                                          <p:stCondLst>
                                            <p:cond delay="0"/>
                                          </p:stCondLst>
                                        </p:cTn>
                                        <p:tgtEl>
                                          <p:spTgt spid="24"/>
                                        </p:tgtEl>
                                        <p:attrNameLst>
                                          <p:attrName>style.visibility</p:attrName>
                                        </p:attrNameLst>
                                      </p:cBhvr>
                                      <p:to>
                                        <p:strVal val="visible"/>
                                      </p:to>
                                    </p:set>
                                  </p:childTnLst>
                                </p:cTn>
                              </p:par>
                            </p:childTnLst>
                          </p:cTn>
                        </p:par>
                        <p:par>
                          <p:cTn id="30" fill="hold">
                            <p:stCondLst>
                              <p:cond delay="3000"/>
                            </p:stCondLst>
                            <p:childTnLst>
                              <p:par>
                                <p:cTn id="31" presetID="1" presetClass="entr" presetSubtype="0" fill="hold" nodeType="afterEffect">
                                  <p:stCondLst>
                                    <p:cond delay="500"/>
                                  </p:stCondLst>
                                  <p:childTnLst>
                                    <p:set>
                                      <p:cBhvr>
                                        <p:cTn id="32" dur="1" fill="hold">
                                          <p:stCondLst>
                                            <p:cond delay="0"/>
                                          </p:stCondLst>
                                        </p:cTn>
                                        <p:tgtEl>
                                          <p:spTgt spid="25"/>
                                        </p:tgtEl>
                                        <p:attrNameLst>
                                          <p:attrName>style.visibility</p:attrName>
                                        </p:attrNameLst>
                                      </p:cBhvr>
                                      <p:to>
                                        <p:strVal val="visible"/>
                                      </p:to>
                                    </p:set>
                                  </p:childTnLst>
                                </p:cTn>
                              </p:par>
                            </p:childTnLst>
                          </p:cTn>
                        </p:par>
                        <p:par>
                          <p:cTn id="33" fill="hold">
                            <p:stCondLst>
                              <p:cond delay="3500"/>
                            </p:stCondLst>
                            <p:childTnLst>
                              <p:par>
                                <p:cTn id="34" presetID="1" presetClass="entr" presetSubtype="0" fill="hold" nodeType="afterEffect">
                                  <p:stCondLst>
                                    <p:cond delay="500"/>
                                  </p:stCondLst>
                                  <p:childTnLst>
                                    <p:set>
                                      <p:cBhvr>
                                        <p:cTn id="35" dur="1" fill="hold">
                                          <p:stCondLst>
                                            <p:cond delay="0"/>
                                          </p:stCondLst>
                                        </p:cTn>
                                        <p:tgtEl>
                                          <p:spTgt spid="26"/>
                                        </p:tgtEl>
                                        <p:attrNameLst>
                                          <p:attrName>style.visibility</p:attrName>
                                        </p:attrNameLst>
                                      </p:cBhvr>
                                      <p:to>
                                        <p:strVal val="visible"/>
                                      </p:to>
                                    </p:set>
                                  </p:childTnLst>
                                </p:cTn>
                              </p:par>
                            </p:childTnLst>
                          </p:cTn>
                        </p:par>
                        <p:par>
                          <p:cTn id="36" fill="hold">
                            <p:stCondLst>
                              <p:cond delay="4000"/>
                            </p:stCondLst>
                            <p:childTnLst>
                              <p:par>
                                <p:cTn id="37" presetID="1" presetClass="entr" presetSubtype="0" fill="hold" nodeType="afterEffect">
                                  <p:stCondLst>
                                    <p:cond delay="500"/>
                                  </p:stCondLst>
                                  <p:childTnLst>
                                    <p:set>
                                      <p:cBhvr>
                                        <p:cTn id="38" dur="1" fill="hold">
                                          <p:stCondLst>
                                            <p:cond delay="0"/>
                                          </p:stCondLst>
                                        </p:cTn>
                                        <p:tgtEl>
                                          <p:spTgt spid="27"/>
                                        </p:tgtEl>
                                        <p:attrNameLst>
                                          <p:attrName>style.visibility</p:attrName>
                                        </p:attrNameLst>
                                      </p:cBhvr>
                                      <p:to>
                                        <p:strVal val="visible"/>
                                      </p:to>
                                    </p:set>
                                  </p:childTnLst>
                                </p:cTn>
                              </p:par>
                            </p:childTnLst>
                          </p:cTn>
                        </p:par>
                        <p:par>
                          <p:cTn id="39" fill="hold">
                            <p:stCondLst>
                              <p:cond delay="4500"/>
                            </p:stCondLst>
                            <p:childTnLst>
                              <p:par>
                                <p:cTn id="40" presetID="1" presetClass="entr" presetSubtype="0" fill="hold" nodeType="afterEffect">
                                  <p:stCondLst>
                                    <p:cond delay="500"/>
                                  </p:stCondLst>
                                  <p:childTnLst>
                                    <p:set>
                                      <p:cBhvr>
                                        <p:cTn id="41" dur="1" fill="hold">
                                          <p:stCondLst>
                                            <p:cond delay="0"/>
                                          </p:stCondLst>
                                        </p:cTn>
                                        <p:tgtEl>
                                          <p:spTgt spid="28"/>
                                        </p:tgtEl>
                                        <p:attrNameLst>
                                          <p:attrName>style.visibility</p:attrName>
                                        </p:attrNameLst>
                                      </p:cBhvr>
                                      <p:to>
                                        <p:strVal val="visible"/>
                                      </p:to>
                                    </p:set>
                                  </p:childTnLst>
                                </p:cTn>
                              </p:par>
                            </p:childTnLst>
                          </p:cTn>
                        </p:par>
                        <p:par>
                          <p:cTn id="42" fill="hold">
                            <p:stCondLst>
                              <p:cond delay="5000"/>
                            </p:stCondLst>
                            <p:childTnLst>
                              <p:par>
                                <p:cTn id="43" presetID="1" presetClass="entr" presetSubtype="0" fill="hold" nodeType="afterEffect">
                                  <p:stCondLst>
                                    <p:cond delay="500"/>
                                  </p:stCondLst>
                                  <p:childTnLst>
                                    <p:set>
                                      <p:cBhvr>
                                        <p:cTn id="44" dur="1" fill="hold">
                                          <p:stCondLst>
                                            <p:cond delay="0"/>
                                          </p:stCondLst>
                                        </p:cTn>
                                        <p:tgtEl>
                                          <p:spTgt spid="29"/>
                                        </p:tgtEl>
                                        <p:attrNameLst>
                                          <p:attrName>style.visibility</p:attrName>
                                        </p:attrNameLst>
                                      </p:cBhvr>
                                      <p:to>
                                        <p:strVal val="visible"/>
                                      </p:to>
                                    </p:set>
                                  </p:childTnLst>
                                </p:cTn>
                              </p:par>
                            </p:childTnLst>
                          </p:cTn>
                        </p:par>
                        <p:par>
                          <p:cTn id="45" fill="hold">
                            <p:stCondLst>
                              <p:cond delay="5500"/>
                            </p:stCondLst>
                            <p:childTnLst>
                              <p:par>
                                <p:cTn id="46" presetID="1" presetClass="entr" presetSubtype="0" fill="hold" nodeType="afterEffect">
                                  <p:stCondLst>
                                    <p:cond delay="500"/>
                                  </p:stCondLst>
                                  <p:childTnLst>
                                    <p:set>
                                      <p:cBhvr>
                                        <p:cTn id="47" dur="1" fill="hold">
                                          <p:stCondLst>
                                            <p:cond delay="0"/>
                                          </p:stCondLst>
                                        </p:cTn>
                                        <p:tgtEl>
                                          <p:spTgt spid="30"/>
                                        </p:tgtEl>
                                        <p:attrNameLst>
                                          <p:attrName>style.visibility</p:attrName>
                                        </p:attrNameLst>
                                      </p:cBhvr>
                                      <p:to>
                                        <p:strVal val="visible"/>
                                      </p:to>
                                    </p:set>
                                  </p:childTnLst>
                                </p:cTn>
                              </p:par>
                            </p:childTnLst>
                          </p:cTn>
                        </p:par>
                        <p:par>
                          <p:cTn id="48" fill="hold">
                            <p:stCondLst>
                              <p:cond delay="6000"/>
                            </p:stCondLst>
                            <p:childTnLst>
                              <p:par>
                                <p:cTn id="49" presetID="1" presetClass="entr" presetSubtype="0" fill="hold" nodeType="afterEffect">
                                  <p:stCondLst>
                                    <p:cond delay="500"/>
                                  </p:stCondLst>
                                  <p:childTnLst>
                                    <p:set>
                                      <p:cBhvr>
                                        <p:cTn id="50" dur="1" fill="hold">
                                          <p:stCondLst>
                                            <p:cond delay="0"/>
                                          </p:stCondLst>
                                        </p:cTn>
                                        <p:tgtEl>
                                          <p:spTgt spid="31"/>
                                        </p:tgtEl>
                                        <p:attrNameLst>
                                          <p:attrName>style.visibility</p:attrName>
                                        </p:attrNameLst>
                                      </p:cBhvr>
                                      <p:to>
                                        <p:strVal val="visible"/>
                                      </p:to>
                                    </p:set>
                                  </p:childTnLst>
                                </p:cTn>
                              </p:par>
                            </p:childTnLst>
                          </p:cTn>
                        </p:par>
                        <p:par>
                          <p:cTn id="51" fill="hold">
                            <p:stCondLst>
                              <p:cond delay="6500"/>
                            </p:stCondLst>
                            <p:childTnLst>
                              <p:par>
                                <p:cTn id="52" presetID="1" presetClass="entr" presetSubtype="0" fill="hold" nodeType="afterEffect">
                                  <p:stCondLst>
                                    <p:cond delay="500"/>
                                  </p:stCondLst>
                                  <p:childTnLst>
                                    <p:set>
                                      <p:cBhvr>
                                        <p:cTn id="53" dur="1" fill="hold">
                                          <p:stCondLst>
                                            <p:cond delay="0"/>
                                          </p:stCondLst>
                                        </p:cTn>
                                        <p:tgtEl>
                                          <p:spTgt spid="32"/>
                                        </p:tgtEl>
                                        <p:attrNameLst>
                                          <p:attrName>style.visibility</p:attrName>
                                        </p:attrNameLst>
                                      </p:cBhvr>
                                      <p:to>
                                        <p:strVal val="visible"/>
                                      </p:to>
                                    </p:set>
                                  </p:childTnLst>
                                </p:cTn>
                              </p:par>
                            </p:childTnLst>
                          </p:cTn>
                        </p:par>
                        <p:par>
                          <p:cTn id="54" fill="hold">
                            <p:stCondLst>
                              <p:cond delay="7000"/>
                            </p:stCondLst>
                            <p:childTnLst>
                              <p:par>
                                <p:cTn id="55" presetID="1" presetClass="entr" presetSubtype="0" fill="hold" nodeType="afterEffect">
                                  <p:stCondLst>
                                    <p:cond delay="500"/>
                                  </p:stCondLst>
                                  <p:childTnLst>
                                    <p:set>
                                      <p:cBhvr>
                                        <p:cTn id="56" dur="1" fill="hold">
                                          <p:stCondLst>
                                            <p:cond delay="0"/>
                                          </p:stCondLst>
                                        </p:cTn>
                                        <p:tgtEl>
                                          <p:spTgt spid="33"/>
                                        </p:tgtEl>
                                        <p:attrNameLst>
                                          <p:attrName>style.visibility</p:attrName>
                                        </p:attrNameLst>
                                      </p:cBhvr>
                                      <p:to>
                                        <p:strVal val="visible"/>
                                      </p:to>
                                    </p:set>
                                  </p:childTnLst>
                                </p:cTn>
                              </p:par>
                            </p:childTnLst>
                          </p:cTn>
                        </p:par>
                        <p:par>
                          <p:cTn id="57" fill="hold">
                            <p:stCondLst>
                              <p:cond delay="7500"/>
                            </p:stCondLst>
                            <p:childTnLst>
                              <p:par>
                                <p:cTn id="58" presetID="1" presetClass="entr" presetSubtype="0" fill="hold" nodeType="afterEffect">
                                  <p:stCondLst>
                                    <p:cond delay="500"/>
                                  </p:stCondLst>
                                  <p:childTnLst>
                                    <p:set>
                                      <p:cBhvr>
                                        <p:cTn id="59" dur="1" fill="hold">
                                          <p:stCondLst>
                                            <p:cond delay="0"/>
                                          </p:stCondLst>
                                        </p:cTn>
                                        <p:tgtEl>
                                          <p:spTgt spid="34"/>
                                        </p:tgtEl>
                                        <p:attrNameLst>
                                          <p:attrName>style.visibility</p:attrName>
                                        </p:attrNameLst>
                                      </p:cBhvr>
                                      <p:to>
                                        <p:strVal val="visible"/>
                                      </p:to>
                                    </p:set>
                                  </p:childTnLst>
                                </p:cTn>
                              </p:par>
                            </p:childTnLst>
                          </p:cTn>
                        </p:par>
                        <p:par>
                          <p:cTn id="60" fill="hold">
                            <p:stCondLst>
                              <p:cond delay="8000"/>
                            </p:stCondLst>
                            <p:childTnLst>
                              <p:par>
                                <p:cTn id="61" presetID="1" presetClass="entr" presetSubtype="0" fill="hold" nodeType="afterEffect">
                                  <p:stCondLst>
                                    <p:cond delay="500"/>
                                  </p:stCondLst>
                                  <p:childTnLst>
                                    <p:set>
                                      <p:cBhvr>
                                        <p:cTn id="62" dur="1" fill="hold">
                                          <p:stCondLst>
                                            <p:cond delay="0"/>
                                          </p:stCondLst>
                                        </p:cTn>
                                        <p:tgtEl>
                                          <p:spTgt spid="35"/>
                                        </p:tgtEl>
                                        <p:attrNameLst>
                                          <p:attrName>style.visibility</p:attrName>
                                        </p:attrNameLst>
                                      </p:cBhvr>
                                      <p:to>
                                        <p:strVal val="visible"/>
                                      </p:to>
                                    </p:set>
                                  </p:childTnLst>
                                </p:cTn>
                              </p:par>
                            </p:childTnLst>
                          </p:cTn>
                        </p:par>
                        <p:par>
                          <p:cTn id="63" fill="hold">
                            <p:stCondLst>
                              <p:cond delay="8500"/>
                            </p:stCondLst>
                            <p:childTnLst>
                              <p:par>
                                <p:cTn id="64" presetID="1" presetClass="entr" presetSubtype="0" fill="hold" nodeType="afterEffect">
                                  <p:stCondLst>
                                    <p:cond delay="500"/>
                                  </p:stCondLst>
                                  <p:childTnLst>
                                    <p:set>
                                      <p:cBhvr>
                                        <p:cTn id="65" dur="1" fill="hold">
                                          <p:stCondLst>
                                            <p:cond delay="0"/>
                                          </p:stCondLst>
                                        </p:cTn>
                                        <p:tgtEl>
                                          <p:spTgt spid="36"/>
                                        </p:tgtEl>
                                        <p:attrNameLst>
                                          <p:attrName>style.visibility</p:attrName>
                                        </p:attrNameLst>
                                      </p:cBhvr>
                                      <p:to>
                                        <p:strVal val="visible"/>
                                      </p:to>
                                    </p:set>
                                  </p:childTnLst>
                                </p:cTn>
                              </p:par>
                            </p:childTnLst>
                          </p:cTn>
                        </p:par>
                        <p:par>
                          <p:cTn id="66" fill="hold">
                            <p:stCondLst>
                              <p:cond delay="9000"/>
                            </p:stCondLst>
                            <p:childTnLst>
                              <p:par>
                                <p:cTn id="67" presetID="1" presetClass="entr" presetSubtype="0" fill="hold" nodeType="afterEffect">
                                  <p:stCondLst>
                                    <p:cond delay="500"/>
                                  </p:stCondLst>
                                  <p:childTnLst>
                                    <p:set>
                                      <p:cBhvr>
                                        <p:cTn id="68" dur="1" fill="hold">
                                          <p:stCondLst>
                                            <p:cond delay="0"/>
                                          </p:stCondLst>
                                        </p:cTn>
                                        <p:tgtEl>
                                          <p:spTgt spid="37"/>
                                        </p:tgtEl>
                                        <p:attrNameLst>
                                          <p:attrName>style.visibility</p:attrName>
                                        </p:attrNameLst>
                                      </p:cBhvr>
                                      <p:to>
                                        <p:strVal val="visible"/>
                                      </p:to>
                                    </p:set>
                                  </p:childTnLst>
                                </p:cTn>
                              </p:par>
                            </p:childTnLst>
                          </p:cTn>
                        </p:par>
                        <p:par>
                          <p:cTn id="69" fill="hold">
                            <p:stCondLst>
                              <p:cond delay="9500"/>
                            </p:stCondLst>
                            <p:childTnLst>
                              <p:par>
                                <p:cTn id="70" presetID="1" presetClass="entr" presetSubtype="0" fill="hold" nodeType="afterEffect">
                                  <p:stCondLst>
                                    <p:cond delay="500"/>
                                  </p:stCondLst>
                                  <p:childTnLst>
                                    <p:set>
                                      <p:cBhvr>
                                        <p:cTn id="71" dur="1" fill="hold">
                                          <p:stCondLst>
                                            <p:cond delay="0"/>
                                          </p:stCondLst>
                                        </p:cTn>
                                        <p:tgtEl>
                                          <p:spTgt spid="38"/>
                                        </p:tgtEl>
                                        <p:attrNameLst>
                                          <p:attrName>style.visibility</p:attrName>
                                        </p:attrNameLst>
                                      </p:cBhvr>
                                      <p:to>
                                        <p:strVal val="visible"/>
                                      </p:to>
                                    </p:set>
                                  </p:childTnLst>
                                </p:cTn>
                              </p:par>
                            </p:childTnLst>
                          </p:cTn>
                        </p:par>
                        <p:par>
                          <p:cTn id="72" fill="hold">
                            <p:stCondLst>
                              <p:cond delay="10000"/>
                            </p:stCondLst>
                            <p:childTnLst>
                              <p:par>
                                <p:cTn id="73" presetID="1" presetClass="entr" presetSubtype="0" fill="hold" nodeType="afterEffect">
                                  <p:stCondLst>
                                    <p:cond delay="500"/>
                                  </p:stCondLst>
                                  <p:childTnLst>
                                    <p:set>
                                      <p:cBhvr>
                                        <p:cTn id="74" dur="1" fill="hold">
                                          <p:stCondLst>
                                            <p:cond delay="0"/>
                                          </p:stCondLst>
                                        </p:cTn>
                                        <p:tgtEl>
                                          <p:spTgt spid="39"/>
                                        </p:tgtEl>
                                        <p:attrNameLst>
                                          <p:attrName>style.visibility</p:attrName>
                                        </p:attrNameLst>
                                      </p:cBhvr>
                                      <p:to>
                                        <p:strVal val="visible"/>
                                      </p:to>
                                    </p:set>
                                  </p:childTnLst>
                                </p:cTn>
                              </p:par>
                            </p:childTnLst>
                          </p:cTn>
                        </p:par>
                        <p:par>
                          <p:cTn id="75" fill="hold">
                            <p:stCondLst>
                              <p:cond delay="10500"/>
                            </p:stCondLst>
                            <p:childTnLst>
                              <p:par>
                                <p:cTn id="76" presetID="1" presetClass="entr" presetSubtype="0" fill="hold" nodeType="afterEffect">
                                  <p:stCondLst>
                                    <p:cond delay="500"/>
                                  </p:stCondLst>
                                  <p:childTnLst>
                                    <p:set>
                                      <p:cBhvr>
                                        <p:cTn id="77" dur="1" fill="hold">
                                          <p:stCondLst>
                                            <p:cond delay="0"/>
                                          </p:stCondLst>
                                        </p:cTn>
                                        <p:tgtEl>
                                          <p:spTgt spid="40"/>
                                        </p:tgtEl>
                                        <p:attrNameLst>
                                          <p:attrName>style.visibility</p:attrName>
                                        </p:attrNameLst>
                                      </p:cBhvr>
                                      <p:to>
                                        <p:strVal val="visible"/>
                                      </p:to>
                                    </p:set>
                                  </p:childTnLst>
                                </p:cTn>
                              </p:par>
                            </p:childTnLst>
                          </p:cTn>
                        </p:par>
                        <p:par>
                          <p:cTn id="78" fill="hold">
                            <p:stCondLst>
                              <p:cond delay="11000"/>
                            </p:stCondLst>
                            <p:childTnLst>
                              <p:par>
                                <p:cTn id="79" presetID="1" presetClass="entr" presetSubtype="0" fill="hold" nodeType="afterEffect">
                                  <p:stCondLst>
                                    <p:cond delay="500"/>
                                  </p:stCondLst>
                                  <p:childTnLst>
                                    <p:set>
                                      <p:cBhvr>
                                        <p:cTn id="80" dur="1" fill="hold">
                                          <p:stCondLst>
                                            <p:cond delay="0"/>
                                          </p:stCondLst>
                                        </p:cTn>
                                        <p:tgtEl>
                                          <p:spTgt spid="41"/>
                                        </p:tgtEl>
                                        <p:attrNameLst>
                                          <p:attrName>style.visibility</p:attrName>
                                        </p:attrNameLst>
                                      </p:cBhvr>
                                      <p:to>
                                        <p:strVal val="visible"/>
                                      </p:to>
                                    </p:set>
                                  </p:childTnLst>
                                </p:cTn>
                              </p:par>
                            </p:childTnLst>
                          </p:cTn>
                        </p:par>
                        <p:par>
                          <p:cTn id="81" fill="hold">
                            <p:stCondLst>
                              <p:cond delay="11500"/>
                            </p:stCondLst>
                            <p:childTnLst>
                              <p:par>
                                <p:cTn id="82" presetID="1" presetClass="entr" presetSubtype="0" fill="hold" nodeType="afterEffect">
                                  <p:stCondLst>
                                    <p:cond delay="500"/>
                                  </p:stCondLst>
                                  <p:childTnLst>
                                    <p:set>
                                      <p:cBhvr>
                                        <p:cTn id="83" dur="1" fill="hold">
                                          <p:stCondLst>
                                            <p:cond delay="0"/>
                                          </p:stCondLst>
                                        </p:cTn>
                                        <p:tgtEl>
                                          <p:spTgt spid="42"/>
                                        </p:tgtEl>
                                        <p:attrNameLst>
                                          <p:attrName>style.visibility</p:attrName>
                                        </p:attrNameLst>
                                      </p:cBhvr>
                                      <p:to>
                                        <p:strVal val="visible"/>
                                      </p:to>
                                    </p:set>
                                  </p:childTnLst>
                                </p:cTn>
                              </p:par>
                            </p:childTnLst>
                          </p:cTn>
                        </p:par>
                        <p:par>
                          <p:cTn id="84" fill="hold">
                            <p:stCondLst>
                              <p:cond delay="12000"/>
                            </p:stCondLst>
                            <p:childTnLst>
                              <p:par>
                                <p:cTn id="85" presetID="1" presetClass="entr" presetSubtype="0" fill="hold" nodeType="afterEffect">
                                  <p:stCondLst>
                                    <p:cond delay="500"/>
                                  </p:stCondLst>
                                  <p:childTnLst>
                                    <p:set>
                                      <p:cBhvr>
                                        <p:cTn id="86" dur="1" fill="hold">
                                          <p:stCondLst>
                                            <p:cond delay="0"/>
                                          </p:stCondLst>
                                        </p:cTn>
                                        <p:tgtEl>
                                          <p:spTgt spid="43"/>
                                        </p:tgtEl>
                                        <p:attrNameLst>
                                          <p:attrName>style.visibility</p:attrName>
                                        </p:attrNameLst>
                                      </p:cBhvr>
                                      <p:to>
                                        <p:strVal val="visible"/>
                                      </p:to>
                                    </p:set>
                                  </p:childTnLst>
                                </p:cTn>
                              </p:par>
                            </p:childTnLst>
                          </p:cTn>
                        </p:par>
                        <p:par>
                          <p:cTn id="87" fill="hold">
                            <p:stCondLst>
                              <p:cond delay="12500"/>
                            </p:stCondLst>
                            <p:childTnLst>
                              <p:par>
                                <p:cTn id="88" presetID="1" presetClass="entr" presetSubtype="0" fill="hold" nodeType="afterEffect">
                                  <p:stCondLst>
                                    <p:cond delay="500"/>
                                  </p:stCondLst>
                                  <p:childTnLst>
                                    <p:set>
                                      <p:cBhvr>
                                        <p:cTn id="89" dur="1" fill="hold">
                                          <p:stCondLst>
                                            <p:cond delay="0"/>
                                          </p:stCondLst>
                                        </p:cTn>
                                        <p:tgtEl>
                                          <p:spTgt spid="44"/>
                                        </p:tgtEl>
                                        <p:attrNameLst>
                                          <p:attrName>style.visibility</p:attrName>
                                        </p:attrNameLst>
                                      </p:cBhvr>
                                      <p:to>
                                        <p:strVal val="visible"/>
                                      </p:to>
                                    </p:set>
                                  </p:childTnLst>
                                </p:cTn>
                              </p:par>
                            </p:childTnLst>
                          </p:cTn>
                        </p:par>
                        <p:par>
                          <p:cTn id="90" fill="hold">
                            <p:stCondLst>
                              <p:cond delay="13000"/>
                            </p:stCondLst>
                            <p:childTnLst>
                              <p:par>
                                <p:cTn id="91" presetID="1" presetClass="entr" presetSubtype="0" fill="hold" nodeType="afterEffect">
                                  <p:stCondLst>
                                    <p:cond delay="500"/>
                                  </p:stCondLst>
                                  <p:childTnLst>
                                    <p:set>
                                      <p:cBhvr>
                                        <p:cTn id="92" dur="1" fill="hold">
                                          <p:stCondLst>
                                            <p:cond delay="0"/>
                                          </p:stCondLst>
                                        </p:cTn>
                                        <p:tgtEl>
                                          <p:spTgt spid="45"/>
                                        </p:tgtEl>
                                        <p:attrNameLst>
                                          <p:attrName>style.visibility</p:attrName>
                                        </p:attrNameLst>
                                      </p:cBhvr>
                                      <p:to>
                                        <p:strVal val="visible"/>
                                      </p:to>
                                    </p:set>
                                  </p:childTnLst>
                                </p:cTn>
                              </p:par>
                            </p:childTnLst>
                          </p:cTn>
                        </p:par>
                        <p:par>
                          <p:cTn id="93" fill="hold">
                            <p:stCondLst>
                              <p:cond delay="13500"/>
                            </p:stCondLst>
                            <p:childTnLst>
                              <p:par>
                                <p:cTn id="94" presetID="1" presetClass="entr" presetSubtype="0" fill="hold" nodeType="afterEffect">
                                  <p:stCondLst>
                                    <p:cond delay="500"/>
                                  </p:stCondLst>
                                  <p:childTnLst>
                                    <p:set>
                                      <p:cBhvr>
                                        <p:cTn id="95" dur="1" fill="hold">
                                          <p:stCondLst>
                                            <p:cond delay="0"/>
                                          </p:stCondLst>
                                        </p:cTn>
                                        <p:tgtEl>
                                          <p:spTgt spid="46"/>
                                        </p:tgtEl>
                                        <p:attrNameLst>
                                          <p:attrName>style.visibility</p:attrName>
                                        </p:attrNameLst>
                                      </p:cBhvr>
                                      <p:to>
                                        <p:strVal val="visible"/>
                                      </p:to>
                                    </p:set>
                                  </p:childTnLst>
                                </p:cTn>
                              </p:par>
                            </p:childTnLst>
                          </p:cTn>
                        </p:par>
                        <p:par>
                          <p:cTn id="96" fill="hold">
                            <p:stCondLst>
                              <p:cond delay="14000"/>
                            </p:stCondLst>
                            <p:childTnLst>
                              <p:par>
                                <p:cTn id="97" presetID="1" presetClass="entr" presetSubtype="0" fill="hold" nodeType="afterEffect">
                                  <p:stCondLst>
                                    <p:cond delay="500"/>
                                  </p:stCondLst>
                                  <p:childTnLst>
                                    <p:set>
                                      <p:cBhvr>
                                        <p:cTn id="98" dur="1" fill="hold">
                                          <p:stCondLst>
                                            <p:cond delay="0"/>
                                          </p:stCondLst>
                                        </p:cTn>
                                        <p:tgtEl>
                                          <p:spTgt spid="47"/>
                                        </p:tgtEl>
                                        <p:attrNameLst>
                                          <p:attrName>style.visibility</p:attrName>
                                        </p:attrNameLst>
                                      </p:cBhvr>
                                      <p:to>
                                        <p:strVal val="visible"/>
                                      </p:to>
                                    </p:set>
                                  </p:childTnLst>
                                </p:cTn>
                              </p:par>
                            </p:childTnLst>
                          </p:cTn>
                        </p:par>
                        <p:par>
                          <p:cTn id="99" fill="hold">
                            <p:stCondLst>
                              <p:cond delay="14500"/>
                            </p:stCondLst>
                            <p:childTnLst>
                              <p:par>
                                <p:cTn id="100" presetID="1" presetClass="entr" presetSubtype="0" fill="hold" nodeType="afterEffect">
                                  <p:stCondLst>
                                    <p:cond delay="500"/>
                                  </p:stCondLst>
                                  <p:childTnLst>
                                    <p:set>
                                      <p:cBhvr>
                                        <p:cTn id="101" dur="1" fill="hold">
                                          <p:stCondLst>
                                            <p:cond delay="0"/>
                                          </p:stCondLst>
                                        </p:cTn>
                                        <p:tgtEl>
                                          <p:spTgt spid="48"/>
                                        </p:tgtEl>
                                        <p:attrNameLst>
                                          <p:attrName>style.visibility</p:attrName>
                                        </p:attrNameLst>
                                      </p:cBhvr>
                                      <p:to>
                                        <p:strVal val="visible"/>
                                      </p:to>
                                    </p:set>
                                  </p:childTnLst>
                                </p:cTn>
                              </p:par>
                            </p:childTnLst>
                          </p:cTn>
                        </p:par>
                      </p:childTnLst>
                    </p:cTn>
                  </p:par>
                  <p:par>
                    <p:cTn id="102" fill="hold">
                      <p:stCondLst>
                        <p:cond delay="indefinite"/>
                      </p:stCondLst>
                      <p:childTnLst>
                        <p:par>
                          <p:cTn id="103" fill="hold">
                            <p:stCondLst>
                              <p:cond delay="0"/>
                            </p:stCondLst>
                            <p:childTnLst>
                              <p:par>
                                <p:cTn id="104" presetID="1" presetClass="entr" presetSubtype="0" fill="hold" nodeType="clickEffect">
                                  <p:stCondLst>
                                    <p:cond delay="0"/>
                                  </p:stCondLst>
                                  <p:childTnLst>
                                    <p:set>
                                      <p:cBhvr>
                                        <p:cTn id="105"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106" fill="hold">
                      <p:stCondLst>
                        <p:cond delay="indefinite"/>
                      </p:stCondLst>
                      <p:childTnLst>
                        <p:par>
                          <p:cTn id="107" fill="hold">
                            <p:stCondLst>
                              <p:cond delay="0"/>
                            </p:stCondLst>
                            <p:childTnLst>
                              <p:par>
                                <p:cTn id="108" presetID="1" presetClass="entr" presetSubtype="0" fill="hold" nodeType="clickEffect">
                                  <p:stCondLst>
                                    <p:cond delay="0"/>
                                  </p:stCondLst>
                                  <p:childTnLst>
                                    <p:set>
                                      <p:cBhvr>
                                        <p:cTn id="109" dur="1" fill="hold">
                                          <p:stCondLst>
                                            <p:cond delay="0"/>
                                          </p:stCondLst>
                                        </p:cTn>
                                        <p:tgtEl>
                                          <p:spTgt spid="12">
                                            <p:txEl>
                                              <p:pRg st="3" end="3"/>
                                            </p:txEl>
                                          </p:spTgt>
                                        </p:tgtEl>
                                        <p:attrNameLst>
                                          <p:attrName>style.visibility</p:attrName>
                                        </p:attrNameLst>
                                      </p:cBhvr>
                                      <p:to>
                                        <p:strVal val="visible"/>
                                      </p:to>
                                    </p:set>
                                  </p:childTnLst>
                                </p:cTn>
                              </p:par>
                            </p:childTnLst>
                          </p:cTn>
                        </p:par>
                      </p:childTnLst>
                    </p:cTn>
                  </p:par>
                  <p:par>
                    <p:cTn id="110" fill="hold">
                      <p:stCondLst>
                        <p:cond delay="indefinite"/>
                      </p:stCondLst>
                      <p:childTnLst>
                        <p:par>
                          <p:cTn id="111" fill="hold">
                            <p:stCondLst>
                              <p:cond delay="0"/>
                            </p:stCondLst>
                            <p:childTnLst>
                              <p:par>
                                <p:cTn id="112" presetID="1" presetClass="entr" presetSubtype="0" fill="hold" nodeType="clickEffect">
                                  <p:stCondLst>
                                    <p:cond delay="0"/>
                                  </p:stCondLst>
                                  <p:childTnLst>
                                    <p:set>
                                      <p:cBhvr>
                                        <p:cTn id="113"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BAF8E4-60A6-1F48-8AFE-DEDEB569AF15}"/>
              </a:ext>
            </a:extLst>
          </p:cNvPr>
          <p:cNvSpPr>
            <a:spLocks noGrp="1"/>
          </p:cNvSpPr>
          <p:nvPr>
            <p:ph type="title"/>
          </p:nvPr>
        </p:nvSpPr>
        <p:spPr/>
        <p:txBody>
          <a:bodyPr>
            <a:normAutofit/>
          </a:bodyPr>
          <a:lstStyle/>
          <a:p>
            <a:r>
              <a:rPr lang="en-US" sz="7200" dirty="0">
                <a:solidFill>
                  <a:schemeClr val="tx1">
                    <a:lumMod val="85000"/>
                    <a:lumOff val="15000"/>
                  </a:schemeClr>
                </a:solidFill>
                <a:latin typeface="DaunPenh" pitchFamily="2" charset="0"/>
                <a:cs typeface="DaunPenh" pitchFamily="2" charset="0"/>
              </a:rPr>
              <a:t>Research hypothesis</a:t>
            </a:r>
          </a:p>
        </p:txBody>
      </p:sp>
      <p:sp>
        <p:nvSpPr>
          <p:cNvPr id="3" name="Content Placeholder 2">
            <a:extLst>
              <a:ext uri="{FF2B5EF4-FFF2-40B4-BE49-F238E27FC236}">
                <a16:creationId xmlns:a16="http://schemas.microsoft.com/office/drawing/2014/main" id="{C23C79CB-544A-EF46-BFE2-AD85C774FC46}"/>
              </a:ext>
            </a:extLst>
          </p:cNvPr>
          <p:cNvSpPr>
            <a:spLocks noGrp="1"/>
          </p:cNvSpPr>
          <p:nvPr>
            <p:ph idx="1"/>
          </p:nvPr>
        </p:nvSpPr>
        <p:spPr>
          <a:xfrm>
            <a:off x="509016" y="1847850"/>
            <a:ext cx="10515600" cy="4351338"/>
          </a:xfrm>
        </p:spPr>
        <p:txBody>
          <a:bodyPr>
            <a:noAutofit/>
          </a:bodyPr>
          <a:lstStyle/>
          <a:p>
            <a:pPr marL="0" indent="0" algn="just">
              <a:buNone/>
            </a:pPr>
            <a:r>
              <a:rPr lang="en-US" sz="3000" dirty="0">
                <a:latin typeface="DaunPenh" pitchFamily="2" charset="0"/>
                <a:cs typeface="DaunPenh" pitchFamily="2" charset="0"/>
              </a:rPr>
              <a:t>An optimal deployment of a WDESN is required for the purpose of:</a:t>
            </a:r>
          </a:p>
          <a:p>
            <a:pPr algn="just"/>
            <a:r>
              <a:rPr lang="en-US" sz="3000" dirty="0">
                <a:latin typeface="DaunPenh" pitchFamily="2" charset="0"/>
                <a:cs typeface="DaunPenh" pitchFamily="2" charset="0"/>
              </a:rPr>
              <a:t>obtaining early warnings when an increase in industrial gas emission occurs</a:t>
            </a:r>
          </a:p>
          <a:p>
            <a:pPr algn="just"/>
            <a:r>
              <a:rPr lang="en-US" sz="3000" dirty="0">
                <a:latin typeface="DaunPenh" pitchFamily="2" charset="0"/>
                <a:cs typeface="DaunPenh" pitchFamily="2" charset="0"/>
              </a:rPr>
              <a:t>generating pollution dense maps</a:t>
            </a:r>
          </a:p>
        </p:txBody>
      </p:sp>
      <p:sp>
        <p:nvSpPr>
          <p:cNvPr id="8" name="Slide Number Placeholder 7">
            <a:extLst>
              <a:ext uri="{FF2B5EF4-FFF2-40B4-BE49-F238E27FC236}">
                <a16:creationId xmlns:a16="http://schemas.microsoft.com/office/drawing/2014/main" id="{3A9EE445-6021-6B4D-95C6-A84DE596E36B}"/>
              </a:ext>
            </a:extLst>
          </p:cNvPr>
          <p:cNvSpPr>
            <a:spLocks noGrp="1"/>
          </p:cNvSpPr>
          <p:nvPr>
            <p:ph type="sldNum" sz="quarter" idx="12"/>
          </p:nvPr>
        </p:nvSpPr>
        <p:spPr/>
        <p:txBody>
          <a:bodyPr/>
          <a:lstStyle/>
          <a:p>
            <a:fld id="{CBA4AC6D-9836-9F4A-961A-ECAC0CEAF37F}" type="slidenum">
              <a:rPr lang="en-US" smtClean="0"/>
              <a:t>6</a:t>
            </a:fld>
            <a:endParaRPr lang="en-US"/>
          </a:p>
        </p:txBody>
      </p:sp>
      <p:pic>
        <p:nvPicPr>
          <p:cNvPr id="6" name="Picture 5">
            <a:extLst>
              <a:ext uri="{FF2B5EF4-FFF2-40B4-BE49-F238E27FC236}">
                <a16:creationId xmlns:a16="http://schemas.microsoft.com/office/drawing/2014/main" id="{3CE85115-9C68-7F4C-A4B8-B4C060CD41F8}"/>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8647012" y="17653"/>
            <a:ext cx="3609473" cy="3090611"/>
          </a:xfrm>
          <a:prstGeom prst="rect">
            <a:avLst/>
          </a:prstGeom>
        </p:spPr>
      </p:pic>
      <p:pic>
        <p:nvPicPr>
          <p:cNvPr id="9" name="Picture 8">
            <a:extLst>
              <a:ext uri="{FF2B5EF4-FFF2-40B4-BE49-F238E27FC236}">
                <a16:creationId xmlns:a16="http://schemas.microsoft.com/office/drawing/2014/main" id="{F1E68EAD-8D4A-FB42-B9B5-F81D2AE893BE}"/>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8265453" y="105423"/>
            <a:ext cx="4372589" cy="3090611"/>
          </a:xfrm>
          <a:prstGeom prst="rect">
            <a:avLst/>
          </a:prstGeom>
        </p:spPr>
      </p:pic>
      <p:sp>
        <p:nvSpPr>
          <p:cNvPr id="10" name="Rectangle 9">
            <a:extLst>
              <a:ext uri="{FF2B5EF4-FFF2-40B4-BE49-F238E27FC236}">
                <a16:creationId xmlns:a16="http://schemas.microsoft.com/office/drawing/2014/main" id="{946695B8-8A68-F64B-BFB2-056F0910D9BB}"/>
              </a:ext>
            </a:extLst>
          </p:cNvPr>
          <p:cNvSpPr/>
          <p:nvPr/>
        </p:nvSpPr>
        <p:spPr>
          <a:xfrm>
            <a:off x="1167384" y="4112340"/>
            <a:ext cx="10006584" cy="1477328"/>
          </a:xfrm>
          <a:prstGeom prst="rect">
            <a:avLst/>
          </a:prstGeom>
        </p:spPr>
        <p:txBody>
          <a:bodyPr wrap="square">
            <a:spAutoFit/>
          </a:bodyPr>
          <a:lstStyle/>
          <a:p>
            <a:pPr algn="just"/>
            <a:r>
              <a:rPr lang="en-US" sz="3000" dirty="0">
                <a:latin typeface="DaunPenh" pitchFamily="2" charset="0"/>
                <a:cs typeface="DaunPenh" pitchFamily="2" charset="0"/>
              </a:rPr>
              <a:t>A set of optimal deployment solutions can be retrieved using multi-objective optimization techniques that </a:t>
            </a:r>
            <a:r>
              <a:rPr lang="en-US" sz="3000" b="1" dirty="0">
                <a:latin typeface="DaunPenh" pitchFamily="2" charset="0"/>
                <a:cs typeface="DaunPenh" pitchFamily="2" charset="0"/>
              </a:rPr>
              <a:t>balance </a:t>
            </a:r>
            <a:r>
              <a:rPr lang="en-US" sz="3000" dirty="0">
                <a:latin typeface="DaunPenh" pitchFamily="2" charset="0"/>
                <a:cs typeface="DaunPenh" pitchFamily="2" charset="0"/>
              </a:rPr>
              <a:t>between</a:t>
            </a:r>
            <a:r>
              <a:rPr lang="en-US" sz="3000" b="1" dirty="0">
                <a:latin typeface="DaunPenh" pitchFamily="2" charset="0"/>
                <a:cs typeface="DaunPenh" pitchFamily="2" charset="0"/>
              </a:rPr>
              <a:t> detection capabilities of the network</a:t>
            </a:r>
            <a:r>
              <a:rPr lang="en-US" sz="3000" dirty="0">
                <a:latin typeface="DaunPenh" pitchFamily="2" charset="0"/>
                <a:cs typeface="DaunPenh" pitchFamily="2" charset="0"/>
              </a:rPr>
              <a:t> and </a:t>
            </a:r>
            <a:r>
              <a:rPr lang="en-US" sz="3000" b="1" dirty="0">
                <a:latin typeface="DaunPenh" pitchFamily="2" charset="0"/>
                <a:cs typeface="DaunPenh" pitchFamily="2" charset="0"/>
              </a:rPr>
              <a:t>operational requirements</a:t>
            </a:r>
            <a:r>
              <a:rPr lang="en-US" sz="3000" dirty="0">
                <a:latin typeface="DaunPenh" pitchFamily="2" charset="0"/>
                <a:cs typeface="DaunPenh" pitchFamily="2" charset="0"/>
              </a:rPr>
              <a:t>. </a:t>
            </a:r>
          </a:p>
        </p:txBody>
      </p:sp>
    </p:spTree>
    <p:extLst>
      <p:ext uri="{BB962C8B-B14F-4D97-AF65-F5344CB8AC3E}">
        <p14:creationId xmlns:p14="http://schemas.microsoft.com/office/powerpoint/2010/main" val="4047962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iterate type="lt">
                                    <p:tmAbs val="0"/>
                                  </p:iterate>
                                  <p:childTnLst>
                                    <p:set>
                                      <p:cBhvr>
                                        <p:cTn id="1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nodeType="clickEffect">
                                  <p:stCondLst>
                                    <p:cond delay="0"/>
                                  </p:stCondLst>
                                  <p:childTnLst>
                                    <p:set>
                                      <p:cBhvr>
                                        <p:cTn id="24" dur="1" fill="hold">
                                          <p:stCondLst>
                                            <p:cond delay="0"/>
                                          </p:stCondLst>
                                        </p:cTn>
                                        <p:tgtEl>
                                          <p:spTgt spid="9"/>
                                        </p:tgtEl>
                                        <p:attrNameLst>
                                          <p:attrName>style.visibility</p:attrName>
                                        </p:attrNameLst>
                                      </p:cBhvr>
                                      <p:to>
                                        <p:strVal val="hidden"/>
                                      </p:to>
                                    </p:set>
                                  </p:childTnLst>
                                </p:cTn>
                              </p:par>
                              <p:par>
                                <p:cTn id="25" presetID="1" presetClass="entr" presetSubtype="0" fill="hold" nodeType="with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allAtOnce"/>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5DF187D-1452-284D-841D-961381A2B769}"/>
              </a:ext>
            </a:extLst>
          </p:cNvPr>
          <p:cNvSpPr>
            <a:spLocks noGrp="1"/>
          </p:cNvSpPr>
          <p:nvPr>
            <p:ph type="sldNum" sz="quarter" idx="12"/>
          </p:nvPr>
        </p:nvSpPr>
        <p:spPr>
          <a:xfrm>
            <a:off x="10341428" y="6356350"/>
            <a:ext cx="1012371" cy="365125"/>
          </a:xfrm>
          <a:prstGeom prst="ellipse">
            <a:avLst/>
          </a:prstGeom>
        </p:spPr>
        <p:txBody>
          <a:bodyPr>
            <a:normAutofit/>
          </a:bodyPr>
          <a:lstStyle/>
          <a:p>
            <a:pPr>
              <a:lnSpc>
                <a:spcPct val="90000"/>
              </a:lnSpc>
              <a:spcAft>
                <a:spcPts val="600"/>
              </a:spcAft>
            </a:pPr>
            <a:fld id="{CBA4AC6D-9836-9F4A-961A-ECAC0CEAF37F}" type="slidenum">
              <a:rPr lang="en-US">
                <a:solidFill>
                  <a:srgbClr val="FFFFFF"/>
                </a:solidFill>
              </a:rPr>
              <a:pPr>
                <a:lnSpc>
                  <a:spcPct val="90000"/>
                </a:lnSpc>
                <a:spcAft>
                  <a:spcPts val="600"/>
                </a:spcAft>
              </a:pPr>
              <a:t>7</a:t>
            </a:fld>
            <a:endParaRPr lang="en-US">
              <a:solidFill>
                <a:srgbClr val="FFFFFF"/>
              </a:solidFill>
            </a:endParaRPr>
          </a:p>
        </p:txBody>
      </p:sp>
      <p:graphicFrame>
        <p:nvGraphicFramePr>
          <p:cNvPr id="5" name="Table 4">
            <a:extLst>
              <a:ext uri="{FF2B5EF4-FFF2-40B4-BE49-F238E27FC236}">
                <a16:creationId xmlns:a16="http://schemas.microsoft.com/office/drawing/2014/main" id="{5F95F11D-0220-894F-9844-D3BFC94CE9D8}"/>
              </a:ext>
            </a:extLst>
          </p:cNvPr>
          <p:cNvGraphicFramePr>
            <a:graphicFrameLocks noGrp="1"/>
          </p:cNvGraphicFramePr>
          <p:nvPr>
            <p:extLst>
              <p:ext uri="{D42A27DB-BD31-4B8C-83A1-F6EECF244321}">
                <p14:modId xmlns:p14="http://schemas.microsoft.com/office/powerpoint/2010/main" val="2192480584"/>
              </p:ext>
            </p:extLst>
          </p:nvPr>
        </p:nvGraphicFramePr>
        <p:xfrm>
          <a:off x="520700" y="1262718"/>
          <a:ext cx="11150600" cy="5222994"/>
        </p:xfrm>
        <a:graphic>
          <a:graphicData uri="http://schemas.openxmlformats.org/drawingml/2006/table">
            <a:tbl>
              <a:tblPr firstRow="1" bandRow="1">
                <a:tableStyleId>{5C22544A-7EE6-4342-B048-85BDC9FD1C3A}</a:tableStyleId>
              </a:tblPr>
              <a:tblGrid>
                <a:gridCol w="5175600">
                  <a:extLst>
                    <a:ext uri="{9D8B030D-6E8A-4147-A177-3AD203B41FA5}">
                      <a16:colId xmlns:a16="http://schemas.microsoft.com/office/drawing/2014/main" val="194615344"/>
                    </a:ext>
                  </a:extLst>
                </a:gridCol>
                <a:gridCol w="5975000">
                  <a:extLst>
                    <a:ext uri="{9D8B030D-6E8A-4147-A177-3AD203B41FA5}">
                      <a16:colId xmlns:a16="http://schemas.microsoft.com/office/drawing/2014/main" val="4169468520"/>
                    </a:ext>
                  </a:extLst>
                </a:gridCol>
              </a:tblGrid>
              <a:tr h="833874">
                <a:tc>
                  <a:txBody>
                    <a:bodyPr/>
                    <a:lstStyle/>
                    <a:p>
                      <a:pPr marL="0" indent="0" algn="ctr">
                        <a:lnSpc>
                          <a:spcPct val="100000"/>
                        </a:lnSpc>
                        <a:buNone/>
                      </a:pPr>
                      <a:r>
                        <a:rPr lang="en-US" sz="4000" b="1" dirty="0">
                          <a:latin typeface="DaunPenh" pitchFamily="2" charset="0"/>
                          <a:cs typeface="DaunPenh" pitchFamily="2" charset="0"/>
                        </a:rPr>
                        <a:t>General</a:t>
                      </a:r>
                    </a:p>
                  </a:txBody>
                  <a:tcPr anchor="b"/>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000" b="1" dirty="0">
                          <a:latin typeface="DaunPenh" pitchFamily="2" charset="0"/>
                          <a:cs typeface="DaunPenh" pitchFamily="2" charset="0"/>
                        </a:rPr>
                        <a:t>Specific</a:t>
                      </a:r>
                    </a:p>
                  </a:txBody>
                  <a:tcPr anchor="b"/>
                </a:tc>
                <a:extLst>
                  <a:ext uri="{0D108BD9-81ED-4DB2-BD59-A6C34878D82A}">
                    <a16:rowId xmlns:a16="http://schemas.microsoft.com/office/drawing/2014/main" val="743368142"/>
                  </a:ext>
                </a:extLst>
              </a:tr>
              <a:tr h="948880">
                <a:tc rowSpan="3">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000" kern="1200" dirty="0">
                          <a:solidFill>
                            <a:schemeClr val="tx1"/>
                          </a:solidFill>
                          <a:latin typeface="DaunPenh" pitchFamily="2" charset="0"/>
                          <a:ea typeface="+mn-ea"/>
                          <a:cs typeface="DaunPenh" pitchFamily="2" charset="0"/>
                        </a:rPr>
                        <a:t>To design and develop a decision-making tool for an optimal deployment in time and in space of heterogenous sensor array, that will allow decision-makers to discover tradeoffs between performance criteria and to consider alternative modes of action that may not have been apparent prior to the analysis.</a:t>
                      </a:r>
                    </a:p>
                  </a:txBody>
                  <a:tcPr marL="83127" marR="83127" anchor="ct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3000" kern="1200" dirty="0">
                          <a:solidFill>
                            <a:schemeClr val="tx1"/>
                          </a:solidFill>
                          <a:latin typeface="DaunPenh" pitchFamily="2" charset="0"/>
                          <a:ea typeface="+mn-ea"/>
                          <a:cs typeface="DaunPenh" pitchFamily="2" charset="0"/>
                        </a:rPr>
                        <a:t>Design an optimization model, comprised of the following modules: </a:t>
                      </a:r>
                    </a:p>
                  </a:txBody>
                  <a:tcPr anchor="ctr"/>
                </a:tc>
                <a:extLst>
                  <a:ext uri="{0D108BD9-81ED-4DB2-BD59-A6C34878D82A}">
                    <a16:rowId xmlns:a16="http://schemas.microsoft.com/office/drawing/2014/main" val="1051585974"/>
                  </a:ext>
                </a:extLst>
              </a:tr>
              <a:tr h="1380189">
                <a:tc vMerge="1">
                  <a:txBody>
                    <a:bodyPr/>
                    <a:lstStyle/>
                    <a:p>
                      <a:endParaRPr lang="en-US" dirty="0"/>
                    </a:p>
                  </a:txBody>
                  <a:tcPr/>
                </a:tc>
                <a:tc>
                  <a:txBody>
                    <a:bodyPr/>
                    <a:lstStyle/>
                    <a:p>
                      <a:pPr marL="514350" indent="-514350">
                        <a:lnSpc>
                          <a:spcPct val="100000"/>
                        </a:lnSpc>
                        <a:buAutoNum type="arabicPeriod"/>
                      </a:pPr>
                      <a:r>
                        <a:rPr lang="en-US" sz="3000" kern="1200" dirty="0">
                          <a:solidFill>
                            <a:schemeClr val="tx1"/>
                          </a:solidFill>
                          <a:latin typeface="DaunPenh" pitchFamily="2" charset="0"/>
                          <a:ea typeface="+mn-ea"/>
                          <a:cs typeface="DaunPenh" pitchFamily="2" charset="0"/>
                        </a:rPr>
                        <a:t>A </a:t>
                      </a:r>
                      <a:r>
                        <a:rPr lang="en-US" sz="3000" i="1" kern="1200" dirty="0">
                          <a:solidFill>
                            <a:schemeClr val="tx1"/>
                          </a:solidFill>
                          <a:latin typeface="DaunPenh" pitchFamily="2" charset="0"/>
                          <a:ea typeface="+mn-ea"/>
                          <a:cs typeface="DaunPenh" pitchFamily="2" charset="0"/>
                        </a:rPr>
                        <a:t>spatial</a:t>
                      </a:r>
                      <a:r>
                        <a:rPr lang="en-US" sz="3000" kern="1200" dirty="0">
                          <a:solidFill>
                            <a:schemeClr val="tx1"/>
                          </a:solidFill>
                          <a:latin typeface="DaunPenh" pitchFamily="2" charset="0"/>
                          <a:ea typeface="+mn-ea"/>
                          <a:cs typeface="DaunPenh" pitchFamily="2" charset="0"/>
                        </a:rPr>
                        <a:t> optimization model </a:t>
                      </a:r>
                    </a:p>
                    <a:p>
                      <a:pPr marL="514350" indent="-514350">
                        <a:lnSpc>
                          <a:spcPct val="100000"/>
                        </a:lnSpc>
                        <a:buAutoNum type="arabicPeriod"/>
                      </a:pPr>
                      <a:r>
                        <a:rPr lang="en-US" sz="3000" kern="1200" dirty="0">
                          <a:solidFill>
                            <a:schemeClr val="tx1"/>
                          </a:solidFill>
                          <a:latin typeface="DaunPenh" pitchFamily="2" charset="0"/>
                          <a:ea typeface="+mn-ea"/>
                          <a:cs typeface="DaunPenh" pitchFamily="2" charset="0"/>
                        </a:rPr>
                        <a:t>A </a:t>
                      </a:r>
                      <a:r>
                        <a:rPr lang="en-US" sz="3000" i="1" kern="1200" dirty="0">
                          <a:solidFill>
                            <a:schemeClr val="tx1"/>
                          </a:solidFill>
                          <a:latin typeface="DaunPenh" pitchFamily="2" charset="0"/>
                          <a:ea typeface="+mn-ea"/>
                          <a:cs typeface="DaunPenh" pitchFamily="2" charset="0"/>
                        </a:rPr>
                        <a:t>temporal</a:t>
                      </a:r>
                      <a:r>
                        <a:rPr lang="en-US" sz="3000" kern="1200" dirty="0">
                          <a:solidFill>
                            <a:schemeClr val="tx1"/>
                          </a:solidFill>
                          <a:latin typeface="DaunPenh" pitchFamily="2" charset="0"/>
                          <a:ea typeface="+mn-ea"/>
                          <a:cs typeface="DaunPenh" pitchFamily="2" charset="0"/>
                        </a:rPr>
                        <a:t> optimization model</a:t>
                      </a:r>
                    </a:p>
                    <a:p>
                      <a:pPr marL="514350" indent="-514350">
                        <a:lnSpc>
                          <a:spcPct val="100000"/>
                        </a:lnSpc>
                        <a:buAutoNum type="arabicPeriod"/>
                      </a:pPr>
                      <a:r>
                        <a:rPr lang="en-US" sz="3000" kern="1200" dirty="0">
                          <a:solidFill>
                            <a:schemeClr val="tx1"/>
                          </a:solidFill>
                          <a:latin typeface="DaunPenh" pitchFamily="2" charset="0"/>
                          <a:ea typeface="+mn-ea"/>
                          <a:cs typeface="DaunPenh" pitchFamily="2" charset="0"/>
                        </a:rPr>
                        <a:t>A </a:t>
                      </a:r>
                      <a:r>
                        <a:rPr lang="en-US" sz="3000" i="1" kern="1200" dirty="0">
                          <a:solidFill>
                            <a:schemeClr val="tx1"/>
                          </a:solidFill>
                          <a:latin typeface="DaunPenh" pitchFamily="2" charset="0"/>
                          <a:ea typeface="+mn-ea"/>
                          <a:cs typeface="DaunPenh" pitchFamily="2" charset="0"/>
                        </a:rPr>
                        <a:t>spatial-temporal</a:t>
                      </a:r>
                      <a:r>
                        <a:rPr lang="en-US" sz="3000" kern="1200" dirty="0">
                          <a:solidFill>
                            <a:schemeClr val="tx1"/>
                          </a:solidFill>
                          <a:latin typeface="DaunPenh" pitchFamily="2" charset="0"/>
                          <a:ea typeface="+mn-ea"/>
                          <a:cs typeface="DaunPenh" pitchFamily="2" charset="0"/>
                        </a:rPr>
                        <a:t> optimization model</a:t>
                      </a:r>
                    </a:p>
                  </a:txBody>
                  <a:tcPr anchor="ctr"/>
                </a:tc>
                <a:extLst>
                  <a:ext uri="{0D108BD9-81ED-4DB2-BD59-A6C34878D82A}">
                    <a16:rowId xmlns:a16="http://schemas.microsoft.com/office/drawing/2014/main" val="1296747007"/>
                  </a:ext>
                </a:extLst>
              </a:tr>
              <a:tr h="1811499">
                <a:tc vMerge="1">
                  <a:txBody>
                    <a:bodyPr/>
                    <a:lstStyle/>
                    <a:p>
                      <a:endParaRPr lang="en-US" dirty="0"/>
                    </a:p>
                  </a:txBody>
                  <a:tcPr/>
                </a:tc>
                <a:tc>
                  <a:txBody>
                    <a:bodyPr/>
                    <a:lstStyle/>
                    <a:p>
                      <a:pPr>
                        <a:lnSpc>
                          <a:spcPct val="100000"/>
                        </a:lnSpc>
                      </a:pPr>
                      <a:r>
                        <a:rPr lang="en-US" sz="3000" b="1" kern="1200" dirty="0">
                          <a:solidFill>
                            <a:schemeClr val="tx1"/>
                          </a:solidFill>
                          <a:latin typeface="DaunPenh" pitchFamily="2" charset="0"/>
                          <a:ea typeface="+mn-ea"/>
                          <a:cs typeface="DaunPenh" pitchFamily="2" charset="0"/>
                        </a:rPr>
                        <a:t>Consider: </a:t>
                      </a:r>
                      <a:r>
                        <a:rPr lang="en-US" sz="3000" kern="1200" dirty="0">
                          <a:solidFill>
                            <a:schemeClr val="tx1"/>
                          </a:solidFill>
                          <a:latin typeface="DaunPenh" pitchFamily="2" charset="0"/>
                          <a:ea typeface="+mn-ea"/>
                          <a:cs typeface="DaunPenh" pitchFamily="2" charset="0"/>
                        </a:rPr>
                        <a:t>various emission rates, various sources/sensors configurations, various weather conditions, heterogenous network, case-study of real-world </a:t>
                      </a:r>
                    </a:p>
                  </a:txBody>
                  <a:tcPr anchor="ctr"/>
                </a:tc>
                <a:extLst>
                  <a:ext uri="{0D108BD9-81ED-4DB2-BD59-A6C34878D82A}">
                    <a16:rowId xmlns:a16="http://schemas.microsoft.com/office/drawing/2014/main" val="1158760200"/>
                  </a:ext>
                </a:extLst>
              </a:tr>
            </a:tbl>
          </a:graphicData>
        </a:graphic>
      </p:graphicFrame>
      <p:sp>
        <p:nvSpPr>
          <p:cNvPr id="18" name="Title 1">
            <a:extLst>
              <a:ext uri="{FF2B5EF4-FFF2-40B4-BE49-F238E27FC236}">
                <a16:creationId xmlns:a16="http://schemas.microsoft.com/office/drawing/2014/main" id="{D6B1EB4C-F0E6-FD49-A182-2FA28DEF11C3}"/>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7200" dirty="0">
                <a:solidFill>
                  <a:schemeClr val="tx1">
                    <a:lumMod val="85000"/>
                    <a:lumOff val="15000"/>
                  </a:schemeClr>
                </a:solidFill>
                <a:latin typeface="DaunPenh" pitchFamily="2" charset="0"/>
                <a:cs typeface="DaunPenh" pitchFamily="2" charset="0"/>
              </a:rPr>
              <a:t>Research objectives</a:t>
            </a:r>
          </a:p>
        </p:txBody>
      </p:sp>
      <p:pic>
        <p:nvPicPr>
          <p:cNvPr id="12" name="Graphic 11" descr="Bullseye">
            <a:extLst>
              <a:ext uri="{FF2B5EF4-FFF2-40B4-BE49-F238E27FC236}">
                <a16:creationId xmlns:a16="http://schemas.microsoft.com/office/drawing/2014/main" id="{EF15950E-5D04-4D14-B0C7-B6832548A1D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898520" y="678055"/>
            <a:ext cx="1325564" cy="1325564"/>
          </a:xfrm>
          <a:prstGeom prst="rect">
            <a:avLst/>
          </a:prstGeom>
        </p:spPr>
      </p:pic>
    </p:spTree>
    <p:extLst>
      <p:ext uri="{BB962C8B-B14F-4D97-AF65-F5344CB8AC3E}">
        <p14:creationId xmlns:p14="http://schemas.microsoft.com/office/powerpoint/2010/main" val="39903528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2F7C2F-9425-0D42-903B-F3CB6AEB44AE}"/>
              </a:ext>
            </a:extLst>
          </p:cNvPr>
          <p:cNvSpPr>
            <a:spLocks noGrp="1"/>
          </p:cNvSpPr>
          <p:nvPr>
            <p:ph type="title"/>
          </p:nvPr>
        </p:nvSpPr>
        <p:spPr>
          <a:xfrm>
            <a:off x="838200" y="365125"/>
            <a:ext cx="10515600" cy="1325563"/>
          </a:xfrm>
        </p:spPr>
        <p:txBody>
          <a:bodyPr>
            <a:normAutofit/>
          </a:bodyPr>
          <a:lstStyle/>
          <a:p>
            <a:r>
              <a:rPr lang="en-US" sz="7200">
                <a:solidFill>
                  <a:schemeClr val="tx1">
                    <a:lumMod val="85000"/>
                    <a:lumOff val="15000"/>
                  </a:schemeClr>
                </a:solidFill>
                <a:latin typeface="DaunPenh" pitchFamily="2" charset="0"/>
                <a:cs typeface="DaunPenh" pitchFamily="2" charset="0"/>
              </a:rPr>
              <a:t>Related work</a:t>
            </a:r>
            <a:endParaRPr lang="en-US" sz="7200" dirty="0">
              <a:solidFill>
                <a:schemeClr val="tx1">
                  <a:lumMod val="85000"/>
                  <a:lumOff val="15000"/>
                </a:schemeClr>
              </a:solidFill>
              <a:latin typeface="DaunPenh" pitchFamily="2" charset="0"/>
              <a:cs typeface="DaunPenh" pitchFamily="2" charset="0"/>
            </a:endParaRPr>
          </a:p>
        </p:txBody>
      </p:sp>
      <p:sp>
        <p:nvSpPr>
          <p:cNvPr id="3" name="Content Placeholder 2">
            <a:extLst>
              <a:ext uri="{FF2B5EF4-FFF2-40B4-BE49-F238E27FC236}">
                <a16:creationId xmlns:a16="http://schemas.microsoft.com/office/drawing/2014/main" id="{05711C39-FE9E-4F45-B19B-789DF88C829B}"/>
              </a:ext>
            </a:extLst>
          </p:cNvPr>
          <p:cNvSpPr>
            <a:spLocks noGrp="1"/>
          </p:cNvSpPr>
          <p:nvPr>
            <p:ph idx="1"/>
          </p:nvPr>
        </p:nvSpPr>
        <p:spPr>
          <a:xfrm>
            <a:off x="838200" y="1825625"/>
            <a:ext cx="10515600" cy="4351338"/>
          </a:xfrm>
        </p:spPr>
        <p:txBody>
          <a:bodyPr/>
          <a:lstStyle/>
          <a:p>
            <a:r>
              <a:rPr lang="en-US" sz="3000" dirty="0">
                <a:latin typeface="DaunPenh" pitchFamily="2" charset="0"/>
                <a:cs typeface="DaunPenh" pitchFamily="2" charset="0"/>
              </a:rPr>
              <a:t>The basic problem is equivalent to the “0-1 knapsack” problem </a:t>
            </a:r>
          </a:p>
        </p:txBody>
      </p:sp>
      <p:sp>
        <p:nvSpPr>
          <p:cNvPr id="4" name="Slide Number Placeholder 3">
            <a:extLst>
              <a:ext uri="{FF2B5EF4-FFF2-40B4-BE49-F238E27FC236}">
                <a16:creationId xmlns:a16="http://schemas.microsoft.com/office/drawing/2014/main" id="{825ED6B5-4F2F-2C41-997B-7A692E24EF3B}"/>
              </a:ext>
            </a:extLst>
          </p:cNvPr>
          <p:cNvSpPr>
            <a:spLocks noGrp="1"/>
          </p:cNvSpPr>
          <p:nvPr>
            <p:ph type="sldNum" sz="quarter" idx="12"/>
          </p:nvPr>
        </p:nvSpPr>
        <p:spPr>
          <a:xfrm>
            <a:off x="8610600" y="6356350"/>
            <a:ext cx="2743200" cy="365125"/>
          </a:xfrm>
        </p:spPr>
        <p:txBody>
          <a:bodyPr/>
          <a:lstStyle/>
          <a:p>
            <a:fld id="{CBA4AC6D-9836-9F4A-961A-ECAC0CEAF37F}" type="slidenum">
              <a:rPr lang="en-US" smtClean="0"/>
              <a:t>8</a:t>
            </a:fld>
            <a:endParaRPr lang="en-US"/>
          </a:p>
        </p:txBody>
      </p:sp>
      <p:pic>
        <p:nvPicPr>
          <p:cNvPr id="9" name="Picture 8">
            <a:extLst>
              <a:ext uri="{FF2B5EF4-FFF2-40B4-BE49-F238E27FC236}">
                <a16:creationId xmlns:a16="http://schemas.microsoft.com/office/drawing/2014/main" id="{8A12F0EF-101E-FF4E-97D5-76A9E620D946}"/>
              </a:ext>
            </a:extLst>
          </p:cNvPr>
          <p:cNvPicPr>
            <a:picLocks noChangeAspect="1"/>
          </p:cNvPicPr>
          <p:nvPr/>
        </p:nvPicPr>
        <p:blipFill>
          <a:blip r:embed="rId3"/>
          <a:stretch>
            <a:fillRect/>
          </a:stretch>
        </p:blipFill>
        <p:spPr>
          <a:xfrm>
            <a:off x="8394581" y="725805"/>
            <a:ext cx="3175237" cy="2748565"/>
          </a:xfrm>
          <a:prstGeom prst="rect">
            <a:avLst/>
          </a:prstGeom>
        </p:spPr>
      </p:pic>
    </p:spTree>
    <p:extLst>
      <p:ext uri="{BB962C8B-B14F-4D97-AF65-F5344CB8AC3E}">
        <p14:creationId xmlns:p14="http://schemas.microsoft.com/office/powerpoint/2010/main" val="30647566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C7F75E8-A592-1343-8008-B4653CAF5450}"/>
              </a:ext>
            </a:extLst>
          </p:cNvPr>
          <p:cNvSpPr>
            <a:spLocks noGrp="1"/>
          </p:cNvSpPr>
          <p:nvPr>
            <p:ph type="title"/>
          </p:nvPr>
        </p:nvSpPr>
        <p:spPr/>
        <p:txBody>
          <a:bodyPr>
            <a:normAutofit/>
          </a:bodyPr>
          <a:lstStyle/>
          <a:p>
            <a:r>
              <a:rPr lang="en-US" sz="7200" dirty="0">
                <a:solidFill>
                  <a:schemeClr val="tx1">
                    <a:lumMod val="85000"/>
                    <a:lumOff val="15000"/>
                  </a:schemeClr>
                </a:solidFill>
                <a:latin typeface="DaunPenh" pitchFamily="2" charset="0"/>
                <a:cs typeface="DaunPenh" pitchFamily="2" charset="0"/>
              </a:rPr>
              <a:t>Methods - background</a:t>
            </a:r>
            <a:endParaRPr lang="en-US" sz="7200" dirty="0">
              <a:solidFill>
                <a:schemeClr val="tx1">
                  <a:lumMod val="85000"/>
                  <a:lumOff val="15000"/>
                </a:schemeClr>
              </a:solidFill>
            </a:endParaRPr>
          </a:p>
        </p:txBody>
      </p:sp>
      <p:sp>
        <p:nvSpPr>
          <p:cNvPr id="5" name="Slide Number Placeholder 4">
            <a:extLst>
              <a:ext uri="{FF2B5EF4-FFF2-40B4-BE49-F238E27FC236}">
                <a16:creationId xmlns:a16="http://schemas.microsoft.com/office/drawing/2014/main" id="{B844CD6C-3D60-1143-A791-F21EF775A385}"/>
              </a:ext>
            </a:extLst>
          </p:cNvPr>
          <p:cNvSpPr>
            <a:spLocks noGrp="1"/>
          </p:cNvSpPr>
          <p:nvPr>
            <p:ph type="sldNum" sz="quarter" idx="12"/>
          </p:nvPr>
        </p:nvSpPr>
        <p:spPr/>
        <p:txBody>
          <a:bodyPr/>
          <a:lstStyle/>
          <a:p>
            <a:fld id="{CBA4AC6D-9836-9F4A-961A-ECAC0CEAF37F}" type="slidenum">
              <a:rPr lang="en-US" smtClean="0"/>
              <a:t>9</a:t>
            </a:fld>
            <a:endParaRPr lang="en-US"/>
          </a:p>
        </p:txBody>
      </p:sp>
      <p:grpSp>
        <p:nvGrpSpPr>
          <p:cNvPr id="33" name="Group 32">
            <a:extLst>
              <a:ext uri="{FF2B5EF4-FFF2-40B4-BE49-F238E27FC236}">
                <a16:creationId xmlns:a16="http://schemas.microsoft.com/office/drawing/2014/main" id="{63410345-0A15-0948-B974-5AE62E24C9C7}"/>
              </a:ext>
            </a:extLst>
          </p:cNvPr>
          <p:cNvGrpSpPr/>
          <p:nvPr/>
        </p:nvGrpSpPr>
        <p:grpSpPr>
          <a:xfrm>
            <a:off x="9433560" y="6293521"/>
            <a:ext cx="2432304" cy="523220"/>
            <a:chOff x="219456" y="6382512"/>
            <a:chExt cx="2432304" cy="523220"/>
          </a:xfrm>
        </p:grpSpPr>
        <p:cxnSp>
          <p:nvCxnSpPr>
            <p:cNvPr id="34" name="Straight Connector 33">
              <a:extLst>
                <a:ext uri="{FF2B5EF4-FFF2-40B4-BE49-F238E27FC236}">
                  <a16:creationId xmlns:a16="http://schemas.microsoft.com/office/drawing/2014/main" id="{0DBBBE2F-CAF5-D94B-806B-55B3422B45DC}"/>
                </a:ext>
              </a:extLst>
            </p:cNvPr>
            <p:cNvCxnSpPr/>
            <p:nvPr/>
          </p:nvCxnSpPr>
          <p:spPr>
            <a:xfrm>
              <a:off x="219456" y="6382512"/>
              <a:ext cx="2432304" cy="0"/>
            </a:xfrm>
            <a:prstGeom prst="line">
              <a:avLst/>
            </a:prstGeom>
            <a:ln w="15875">
              <a:solidFill>
                <a:srgbClr val="E94C00"/>
              </a:solidFill>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A878266E-7720-B243-B4B8-1DF036359999}"/>
                </a:ext>
              </a:extLst>
            </p:cNvPr>
            <p:cNvSpPr/>
            <p:nvPr/>
          </p:nvSpPr>
          <p:spPr>
            <a:xfrm>
              <a:off x="402336" y="6382512"/>
              <a:ext cx="1067921" cy="523220"/>
            </a:xfrm>
            <a:prstGeom prst="rect">
              <a:avLst/>
            </a:prstGeom>
          </p:spPr>
          <p:txBody>
            <a:bodyPr wrap="none">
              <a:spAutoFit/>
            </a:bodyPr>
            <a:lstStyle/>
            <a:p>
              <a:r>
                <a:rPr lang="en-US" sz="2800" dirty="0">
                  <a:solidFill>
                    <a:srgbClr val="E94C00"/>
                  </a:solidFill>
                  <a:latin typeface="DaunPenh" pitchFamily="2" charset="0"/>
                  <a:cs typeface="DaunPenh" pitchFamily="2" charset="0"/>
                </a:rPr>
                <a:t>Methods</a:t>
              </a:r>
              <a:endParaRPr lang="en-US" sz="2800" dirty="0">
                <a:solidFill>
                  <a:srgbClr val="E94C00"/>
                </a:solidFill>
              </a:endParaRPr>
            </a:p>
          </p:txBody>
        </p:sp>
      </p:grpSp>
      <p:pic>
        <p:nvPicPr>
          <p:cNvPr id="36" name="תמונה 5">
            <a:extLst>
              <a:ext uri="{FF2B5EF4-FFF2-40B4-BE49-F238E27FC236}">
                <a16:creationId xmlns:a16="http://schemas.microsoft.com/office/drawing/2014/main" id="{A13CF772-8BC2-C64E-834B-2B1933250BBA}"/>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7970048" y="1304474"/>
            <a:ext cx="3488195" cy="1308074"/>
          </a:xfrm>
          <a:prstGeom prst="rect">
            <a:avLst/>
          </a:prstGeom>
        </p:spPr>
      </p:pic>
      <p:sp>
        <p:nvSpPr>
          <p:cNvPr id="53" name="Rectangle 52">
            <a:extLst>
              <a:ext uri="{FF2B5EF4-FFF2-40B4-BE49-F238E27FC236}">
                <a16:creationId xmlns:a16="http://schemas.microsoft.com/office/drawing/2014/main" id="{8905EFA6-A350-214C-A02A-865551084DC6}"/>
              </a:ext>
            </a:extLst>
          </p:cNvPr>
          <p:cNvSpPr/>
          <p:nvPr/>
        </p:nvSpPr>
        <p:spPr>
          <a:xfrm>
            <a:off x="6455195" y="2162116"/>
            <a:ext cx="1537600" cy="523220"/>
          </a:xfrm>
          <a:prstGeom prst="rect">
            <a:avLst/>
          </a:prstGeom>
        </p:spPr>
        <p:txBody>
          <a:bodyPr wrap="square">
            <a:spAutoFit/>
          </a:bodyPr>
          <a:lstStyle/>
          <a:p>
            <a:r>
              <a:rPr lang="en-US" sz="2800" dirty="0">
                <a:solidFill>
                  <a:srgbClr val="E94C00"/>
                </a:solidFill>
                <a:latin typeface="DaunPenh" pitchFamily="2" charset="0"/>
                <a:cs typeface="DaunPenh" pitchFamily="2" charset="0"/>
              </a:rPr>
              <a:t>Optimization</a:t>
            </a:r>
            <a:endParaRPr lang="en-US" sz="2800" dirty="0">
              <a:solidFill>
                <a:srgbClr val="E94C00"/>
              </a:solidFill>
            </a:endParaRPr>
          </a:p>
        </p:txBody>
      </p:sp>
      <p:grpSp>
        <p:nvGrpSpPr>
          <p:cNvPr id="64" name="Group 63">
            <a:extLst>
              <a:ext uri="{FF2B5EF4-FFF2-40B4-BE49-F238E27FC236}">
                <a16:creationId xmlns:a16="http://schemas.microsoft.com/office/drawing/2014/main" id="{57502433-C2A8-594C-A74C-97038C8B428A}"/>
              </a:ext>
            </a:extLst>
          </p:cNvPr>
          <p:cNvGrpSpPr/>
          <p:nvPr/>
        </p:nvGrpSpPr>
        <p:grpSpPr>
          <a:xfrm>
            <a:off x="779637" y="1646364"/>
            <a:ext cx="4593549" cy="3331936"/>
            <a:chOff x="449020" y="2026125"/>
            <a:chExt cx="4593549" cy="3331936"/>
          </a:xfrm>
        </p:grpSpPr>
        <p:sp>
          <p:nvSpPr>
            <p:cNvPr id="51" name="Content Placeholder 2">
              <a:extLst>
                <a:ext uri="{FF2B5EF4-FFF2-40B4-BE49-F238E27FC236}">
                  <a16:creationId xmlns:a16="http://schemas.microsoft.com/office/drawing/2014/main" id="{D910DC1B-7D2A-3A4E-8E5F-9155A935F519}"/>
                </a:ext>
              </a:extLst>
            </p:cNvPr>
            <p:cNvSpPr txBox="1">
              <a:spLocks/>
            </p:cNvSpPr>
            <p:nvPr/>
          </p:nvSpPr>
          <p:spPr>
            <a:xfrm>
              <a:off x="453137" y="3038224"/>
              <a:ext cx="4589432" cy="2319837"/>
            </a:xfrm>
            <a:prstGeom prst="rect">
              <a:avLst/>
            </a:prstGeom>
            <a:ln>
              <a:solidFill>
                <a:srgbClr val="E94C00"/>
              </a:solidFill>
            </a:ln>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000" dirty="0">
                  <a:latin typeface="DaunPenh" pitchFamily="2" charset="0"/>
                  <a:cs typeface="DaunPenh" pitchFamily="2" charset="0"/>
                </a:rPr>
                <a:t>Connect between emissions and predicted concentrations</a:t>
              </a:r>
            </a:p>
            <a:p>
              <a:r>
                <a:rPr lang="en-US" sz="3000" dirty="0">
                  <a:latin typeface="DaunPenh" pitchFamily="2" charset="0"/>
                  <a:cs typeface="DaunPenh" pitchFamily="2" charset="0"/>
                </a:rPr>
                <a:t>What models exist?</a:t>
              </a:r>
            </a:p>
            <a:p>
              <a:r>
                <a:rPr lang="en-US" sz="3000" dirty="0">
                  <a:latin typeface="DaunPenh" pitchFamily="2" charset="0"/>
                  <a:cs typeface="DaunPenh" pitchFamily="2" charset="0"/>
                </a:rPr>
                <a:t>The Gaussian plume model</a:t>
              </a:r>
            </a:p>
          </p:txBody>
        </p:sp>
        <p:sp>
          <p:nvSpPr>
            <p:cNvPr id="52" name="Rectangle 51">
              <a:extLst>
                <a:ext uri="{FF2B5EF4-FFF2-40B4-BE49-F238E27FC236}">
                  <a16:creationId xmlns:a16="http://schemas.microsoft.com/office/drawing/2014/main" id="{C8DBD9F1-3BBD-B444-B245-EB01A2F595D7}"/>
                </a:ext>
              </a:extLst>
            </p:cNvPr>
            <p:cNvSpPr/>
            <p:nvPr/>
          </p:nvSpPr>
          <p:spPr>
            <a:xfrm>
              <a:off x="449020" y="2149496"/>
              <a:ext cx="3777863" cy="954107"/>
            </a:xfrm>
            <a:prstGeom prst="rect">
              <a:avLst/>
            </a:prstGeom>
          </p:spPr>
          <p:txBody>
            <a:bodyPr wrap="square">
              <a:spAutoFit/>
            </a:bodyPr>
            <a:lstStyle/>
            <a:p>
              <a:r>
                <a:rPr lang="en-US" sz="2800" dirty="0">
                  <a:solidFill>
                    <a:srgbClr val="E94C00"/>
                  </a:solidFill>
                  <a:latin typeface="DaunPenh" pitchFamily="2" charset="0"/>
                  <a:cs typeface="DaunPenh" pitchFamily="2" charset="0"/>
                </a:rPr>
                <a:t>Atmospheric Transport and Dispersion (ATD) model</a:t>
              </a:r>
              <a:endParaRPr lang="en-US" sz="2800" dirty="0">
                <a:solidFill>
                  <a:srgbClr val="E94C00"/>
                </a:solidFill>
              </a:endParaRPr>
            </a:p>
          </p:txBody>
        </p:sp>
        <p:pic>
          <p:nvPicPr>
            <p:cNvPr id="57" name="Picture 56">
              <a:extLst>
                <a:ext uri="{FF2B5EF4-FFF2-40B4-BE49-F238E27FC236}">
                  <a16:creationId xmlns:a16="http://schemas.microsoft.com/office/drawing/2014/main" id="{D7722143-A604-2844-84E8-DD5DC9F56944}"/>
                </a:ext>
              </a:extLst>
            </p:cNvPr>
            <p:cNvPicPr>
              <a:picLocks noChangeAspect="1"/>
            </p:cNvPicPr>
            <p:nvPr/>
          </p:nvPicPr>
          <p:blipFill>
            <a:blip r:embed="rId4"/>
            <a:stretch>
              <a:fillRect/>
            </a:stretch>
          </p:blipFill>
          <p:spPr>
            <a:xfrm>
              <a:off x="3804959" y="2026125"/>
              <a:ext cx="1155046" cy="944878"/>
            </a:xfrm>
            <a:prstGeom prst="rect">
              <a:avLst/>
            </a:prstGeom>
          </p:spPr>
        </p:pic>
      </p:grpSp>
      <p:grpSp>
        <p:nvGrpSpPr>
          <p:cNvPr id="63" name="Group 62">
            <a:extLst>
              <a:ext uri="{FF2B5EF4-FFF2-40B4-BE49-F238E27FC236}">
                <a16:creationId xmlns:a16="http://schemas.microsoft.com/office/drawing/2014/main" id="{F4EF249D-9903-1640-902D-B7F07D4C4EBB}"/>
              </a:ext>
            </a:extLst>
          </p:cNvPr>
          <p:cNvGrpSpPr/>
          <p:nvPr/>
        </p:nvGrpSpPr>
        <p:grpSpPr>
          <a:xfrm>
            <a:off x="3988105" y="4677929"/>
            <a:ext cx="4408294" cy="1547983"/>
            <a:chOff x="2982244" y="4981866"/>
            <a:chExt cx="4408294" cy="1547983"/>
          </a:xfrm>
        </p:grpSpPr>
        <p:sp>
          <p:nvSpPr>
            <p:cNvPr id="54" name="Content Placeholder 2">
              <a:extLst>
                <a:ext uri="{FF2B5EF4-FFF2-40B4-BE49-F238E27FC236}">
                  <a16:creationId xmlns:a16="http://schemas.microsoft.com/office/drawing/2014/main" id="{7BC92420-3172-2A41-B25A-71E1C7ABD961}"/>
                </a:ext>
              </a:extLst>
            </p:cNvPr>
            <p:cNvSpPr txBox="1">
              <a:spLocks/>
            </p:cNvSpPr>
            <p:nvPr/>
          </p:nvSpPr>
          <p:spPr>
            <a:xfrm>
              <a:off x="2982244" y="5873092"/>
              <a:ext cx="4408294" cy="656757"/>
            </a:xfrm>
            <a:prstGeom prst="rect">
              <a:avLst/>
            </a:prstGeom>
            <a:ln>
              <a:solidFill>
                <a:srgbClr val="E94C00"/>
              </a:solidFill>
            </a:ln>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000" dirty="0">
                  <a:latin typeface="DaunPenh" pitchFamily="2" charset="0"/>
                  <a:cs typeface="DaunPenh" pitchFamily="2" charset="0"/>
                </a:rPr>
                <a:t>Relevant meteorological parameters</a:t>
              </a:r>
            </a:p>
          </p:txBody>
        </p:sp>
        <p:sp>
          <p:nvSpPr>
            <p:cNvPr id="55" name="Rectangle 54">
              <a:extLst>
                <a:ext uri="{FF2B5EF4-FFF2-40B4-BE49-F238E27FC236}">
                  <a16:creationId xmlns:a16="http://schemas.microsoft.com/office/drawing/2014/main" id="{B6A40E17-543C-9D44-B9D2-7EA0A7CBB391}"/>
                </a:ext>
              </a:extLst>
            </p:cNvPr>
            <p:cNvSpPr/>
            <p:nvPr/>
          </p:nvSpPr>
          <p:spPr>
            <a:xfrm>
              <a:off x="3000128" y="5421185"/>
              <a:ext cx="3777863" cy="523220"/>
            </a:xfrm>
            <a:prstGeom prst="rect">
              <a:avLst/>
            </a:prstGeom>
          </p:spPr>
          <p:txBody>
            <a:bodyPr wrap="square">
              <a:spAutoFit/>
            </a:bodyPr>
            <a:lstStyle/>
            <a:p>
              <a:r>
                <a:rPr lang="en-US" sz="2800" dirty="0">
                  <a:solidFill>
                    <a:srgbClr val="E94C00"/>
                  </a:solidFill>
                  <a:latin typeface="DaunPenh" pitchFamily="2" charset="0"/>
                  <a:cs typeface="DaunPenh" pitchFamily="2" charset="0"/>
                </a:rPr>
                <a:t>Meteorology</a:t>
              </a:r>
              <a:endParaRPr lang="en-US" sz="2800" dirty="0">
                <a:solidFill>
                  <a:srgbClr val="E94C00"/>
                </a:solidFill>
              </a:endParaRPr>
            </a:p>
          </p:txBody>
        </p:sp>
        <p:grpSp>
          <p:nvGrpSpPr>
            <p:cNvPr id="62" name="Group 61">
              <a:extLst>
                <a:ext uri="{FF2B5EF4-FFF2-40B4-BE49-F238E27FC236}">
                  <a16:creationId xmlns:a16="http://schemas.microsoft.com/office/drawing/2014/main" id="{BD599D3B-5039-4747-AB28-FCEB367CFB20}"/>
                </a:ext>
              </a:extLst>
            </p:cNvPr>
            <p:cNvGrpSpPr/>
            <p:nvPr/>
          </p:nvGrpSpPr>
          <p:grpSpPr>
            <a:xfrm>
              <a:off x="4511895" y="4981866"/>
              <a:ext cx="1501007" cy="836654"/>
              <a:chOff x="5816600" y="4932371"/>
              <a:chExt cx="1501007" cy="836654"/>
            </a:xfrm>
          </p:grpSpPr>
          <p:pic>
            <p:nvPicPr>
              <p:cNvPr id="59" name="Picture 58">
                <a:extLst>
                  <a:ext uri="{FF2B5EF4-FFF2-40B4-BE49-F238E27FC236}">
                    <a16:creationId xmlns:a16="http://schemas.microsoft.com/office/drawing/2014/main" id="{F129A5F6-689E-0E41-AD5A-73608E9B7005}"/>
                  </a:ext>
                </a:extLst>
              </p:cNvPr>
              <p:cNvPicPr>
                <a:picLocks noChangeAspect="1"/>
              </p:cNvPicPr>
              <p:nvPr/>
            </p:nvPicPr>
            <p:blipFill rotWithShape="1">
              <a:blip r:embed="rId5">
                <a:clrChange>
                  <a:clrFrom>
                    <a:srgbClr val="FFFFFF"/>
                  </a:clrFrom>
                  <a:clrTo>
                    <a:srgbClr val="FFFFFF">
                      <a:alpha val="0"/>
                    </a:srgbClr>
                  </a:clrTo>
                </a:clrChange>
              </a:blip>
              <a:srcRect l="2189"/>
              <a:stretch/>
            </p:blipFill>
            <p:spPr>
              <a:xfrm>
                <a:off x="5816600" y="5112241"/>
                <a:ext cx="1047979" cy="656784"/>
              </a:xfrm>
              <a:prstGeom prst="rect">
                <a:avLst/>
              </a:prstGeom>
            </p:spPr>
          </p:pic>
          <p:sp>
            <p:nvSpPr>
              <p:cNvPr id="61" name="Oval 60">
                <a:extLst>
                  <a:ext uri="{FF2B5EF4-FFF2-40B4-BE49-F238E27FC236}">
                    <a16:creationId xmlns:a16="http://schemas.microsoft.com/office/drawing/2014/main" id="{375BB87A-9266-3B4A-A82A-1B8C5E44E32E}"/>
                  </a:ext>
                </a:extLst>
              </p:cNvPr>
              <p:cNvSpPr/>
              <p:nvPr/>
            </p:nvSpPr>
            <p:spPr>
              <a:xfrm>
                <a:off x="6605325" y="4932371"/>
                <a:ext cx="712282" cy="4915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3" name="Content Placeholder 2">
            <a:extLst>
              <a:ext uri="{FF2B5EF4-FFF2-40B4-BE49-F238E27FC236}">
                <a16:creationId xmlns:a16="http://schemas.microsoft.com/office/drawing/2014/main" id="{6E71BBA9-54FD-D749-B632-B1EE9FD80F9E}"/>
              </a:ext>
            </a:extLst>
          </p:cNvPr>
          <p:cNvSpPr>
            <a:spLocks noGrp="1"/>
          </p:cNvSpPr>
          <p:nvPr>
            <p:ph idx="1"/>
          </p:nvPr>
        </p:nvSpPr>
        <p:spPr>
          <a:xfrm>
            <a:off x="6455195" y="2639080"/>
            <a:ext cx="4589432" cy="2319835"/>
          </a:xfrm>
          <a:ln>
            <a:solidFill>
              <a:srgbClr val="E94C00"/>
            </a:solidFill>
          </a:ln>
        </p:spPr>
        <p:txBody>
          <a:bodyPr anchor="ctr"/>
          <a:lstStyle/>
          <a:p>
            <a:r>
              <a:rPr lang="en-US" sz="3000" dirty="0">
                <a:latin typeface="DaunPenh" pitchFamily="2" charset="0"/>
                <a:cs typeface="DaunPenh" pitchFamily="2" charset="0"/>
              </a:rPr>
              <a:t>What is multi-objective optimization?</a:t>
            </a:r>
          </a:p>
          <a:p>
            <a:r>
              <a:rPr lang="en-US" sz="3000" dirty="0">
                <a:latin typeface="DaunPenh" pitchFamily="2" charset="0"/>
                <a:cs typeface="DaunPenh" pitchFamily="2" charset="0"/>
              </a:rPr>
              <a:t>What are Evolutionary Algorithms? </a:t>
            </a:r>
          </a:p>
          <a:p>
            <a:r>
              <a:rPr lang="en-US" sz="3000" dirty="0">
                <a:latin typeface="DaunPenh" pitchFamily="2" charset="0"/>
                <a:cs typeface="DaunPenh" pitchFamily="2" charset="0"/>
              </a:rPr>
              <a:t>What is the Borg Framework?</a:t>
            </a:r>
          </a:p>
        </p:txBody>
      </p:sp>
    </p:spTree>
    <p:extLst>
      <p:ext uri="{BB962C8B-B14F-4D97-AF65-F5344CB8AC3E}">
        <p14:creationId xmlns:p14="http://schemas.microsoft.com/office/powerpoint/2010/main" val="2825432057"/>
      </p:ext>
    </p:extLst>
  </p:cSld>
  <p:clrMapOvr>
    <a:masterClrMapping/>
  </p:clrMapOvr>
</p:sld>
</file>

<file path=ppt/theme/theme1.xml><?xml version="1.0" encoding="utf-8"?>
<a:theme xmlns:a="http://schemas.openxmlformats.org/drawingml/2006/main" name="Office Theme">
  <a:themeElements>
    <a:clrScheme name="Marquee">
      <a:dk1>
        <a:srgbClr val="000000"/>
      </a:dk1>
      <a:lt1>
        <a:sysClr val="window" lastClr="FFFFFF"/>
      </a:lt1>
      <a:dk2>
        <a:srgbClr val="5E5E5E"/>
      </a:dk2>
      <a:lt2>
        <a:srgbClr val="DDDDDD"/>
      </a:lt2>
      <a:accent1>
        <a:srgbClr val="418AB3"/>
      </a:accent1>
      <a:accent2>
        <a:srgbClr val="A6B727"/>
      </a:accent2>
      <a:accent3>
        <a:srgbClr val="F69200"/>
      </a:accent3>
      <a:accent4>
        <a:srgbClr val="838383"/>
      </a:accent4>
      <a:accent5>
        <a:srgbClr val="FEC306"/>
      </a:accent5>
      <a:accent6>
        <a:srgbClr val="DF5327"/>
      </a:accent6>
      <a:hlink>
        <a:srgbClr val="F59E00"/>
      </a:hlink>
      <a:folHlink>
        <a:srgbClr val="B2B2B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5431</TotalTime>
  <Words>5080</Words>
  <Application>Microsoft Macintosh PowerPoint</Application>
  <PresentationFormat>Widescreen</PresentationFormat>
  <Paragraphs>403</Paragraphs>
  <Slides>31</Slides>
  <Notes>26</Notes>
  <HiddenSlides>2</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31</vt:i4>
      </vt:variant>
    </vt:vector>
  </HeadingPairs>
  <TitlesOfParts>
    <vt:vector size="39" baseType="lpstr">
      <vt:lpstr>Arial</vt:lpstr>
      <vt:lpstr>Calibri</vt:lpstr>
      <vt:lpstr>Calibri Light</vt:lpstr>
      <vt:lpstr>Cambria Math</vt:lpstr>
      <vt:lpstr>DaunPenh</vt:lpstr>
      <vt:lpstr>David</vt:lpstr>
      <vt:lpstr>Times New Roman</vt:lpstr>
      <vt:lpstr>Office Theme</vt:lpstr>
      <vt:lpstr>Development of methods for adaptive and optimal deployment of heterogeneous sensor array for accurate representation of air pollution and its sources</vt:lpstr>
      <vt:lpstr>PowerPoint Presentation</vt:lpstr>
      <vt:lpstr>Air pollution monitoring</vt:lpstr>
      <vt:lpstr>Representation in time and in space</vt:lpstr>
      <vt:lpstr>Network deployment</vt:lpstr>
      <vt:lpstr>Research hypothesis</vt:lpstr>
      <vt:lpstr>PowerPoint Presentation</vt:lpstr>
      <vt:lpstr>Related work</vt:lpstr>
      <vt:lpstr>Methods - background</vt:lpstr>
      <vt:lpstr>ATD models</vt:lpstr>
      <vt:lpstr>PowerPoint Presentation</vt:lpstr>
      <vt:lpstr>Meteorology</vt:lpstr>
      <vt:lpstr>Multi-objective optimization</vt:lpstr>
      <vt:lpstr>Evolutionary Algorithms</vt:lpstr>
      <vt:lpstr>Borg MOEA</vt:lpstr>
      <vt:lpstr>Problem formulation - notation</vt:lpstr>
      <vt:lpstr>Problem formulation - PED</vt:lpstr>
      <vt:lpstr>Problem formulation - optimization</vt:lpstr>
      <vt:lpstr>Research plan</vt:lpstr>
      <vt:lpstr>Simulation setup</vt:lpstr>
      <vt:lpstr>Data used for the simulation</vt:lpstr>
      <vt:lpstr>Optimization run</vt:lpstr>
      <vt:lpstr>Obtained solutions</vt:lpstr>
      <vt:lpstr>Obtained solutions</vt:lpstr>
      <vt:lpstr>Obtained solutions</vt:lpstr>
      <vt:lpstr>Initial evaluation</vt:lpstr>
      <vt:lpstr>Summary and future research plan</vt:lpstr>
      <vt:lpstr>References</vt:lpstr>
      <vt:lpstr>PowerPoint Presentation</vt:lpstr>
      <vt:lpstr>PowerPoint Presentation</vt:lpstr>
      <vt:lpstr>trash</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Development of methods for adaptive and optimal deployment of heterogeneous sensor array for accurate representation of air pollution and its sources</dc:title>
  <dc:creator>Idit Balachsan</dc:creator>
  <cp:lastModifiedBy>Idit Belachsen</cp:lastModifiedBy>
  <cp:revision>336</cp:revision>
  <dcterms:created xsi:type="dcterms:W3CDTF">2019-07-31T12:43:44Z</dcterms:created>
  <dcterms:modified xsi:type="dcterms:W3CDTF">2019-08-04T10:41:58Z</dcterms:modified>
</cp:coreProperties>
</file>